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74" r:id="rId2"/>
    <p:sldId id="257" r:id="rId3"/>
    <p:sldId id="276" r:id="rId4"/>
    <p:sldId id="258" r:id="rId5"/>
    <p:sldId id="260" r:id="rId6"/>
    <p:sldId id="259" r:id="rId7"/>
    <p:sldId id="280" r:id="rId8"/>
    <p:sldId id="281" r:id="rId9"/>
    <p:sldId id="261" r:id="rId10"/>
    <p:sldId id="262" r:id="rId11"/>
    <p:sldId id="263" r:id="rId12"/>
    <p:sldId id="264" r:id="rId13"/>
    <p:sldId id="469" r:id="rId14"/>
    <p:sldId id="504" r:id="rId15"/>
    <p:sldId id="505" r:id="rId16"/>
    <p:sldId id="279" r:id="rId17"/>
    <p:sldId id="512" r:id="rId18"/>
    <p:sldId id="498" r:id="rId19"/>
    <p:sldId id="507" r:id="rId20"/>
    <p:sldId id="508" r:id="rId21"/>
    <p:sldId id="509" r:id="rId22"/>
    <p:sldId id="265" r:id="rId23"/>
    <p:sldId id="513" r:id="rId24"/>
    <p:sldId id="510" r:id="rId25"/>
    <p:sldId id="506" r:id="rId26"/>
    <p:sldId id="511" r:id="rId27"/>
    <p:sldId id="277" r:id="rId28"/>
    <p:sldId id="266" r:id="rId29"/>
    <p:sldId id="515" r:id="rId30"/>
    <p:sldId id="267" r:id="rId31"/>
    <p:sldId id="514" r:id="rId32"/>
    <p:sldId id="516" r:id="rId33"/>
    <p:sldId id="517" r:id="rId34"/>
    <p:sldId id="518" r:id="rId35"/>
    <p:sldId id="521" r:id="rId36"/>
    <p:sldId id="522" r:id="rId37"/>
    <p:sldId id="519" r:id="rId38"/>
    <p:sldId id="278" r:id="rId3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2289450-D2D7-4CC5-8E2A-5C4187522335}">
          <p14:sldIdLst>
            <p14:sldId id="274"/>
            <p14:sldId id="257"/>
            <p14:sldId id="276"/>
            <p14:sldId id="258"/>
            <p14:sldId id="260"/>
            <p14:sldId id="259"/>
            <p14:sldId id="280"/>
            <p14:sldId id="281"/>
            <p14:sldId id="261"/>
            <p14:sldId id="262"/>
            <p14:sldId id="263"/>
            <p14:sldId id="264"/>
            <p14:sldId id="469"/>
            <p14:sldId id="504"/>
            <p14:sldId id="505"/>
            <p14:sldId id="279"/>
            <p14:sldId id="512"/>
            <p14:sldId id="498"/>
            <p14:sldId id="507"/>
            <p14:sldId id="508"/>
            <p14:sldId id="509"/>
            <p14:sldId id="265"/>
            <p14:sldId id="513"/>
            <p14:sldId id="510"/>
            <p14:sldId id="506"/>
            <p14:sldId id="511"/>
            <p14:sldId id="277"/>
            <p14:sldId id="266"/>
            <p14:sldId id="515"/>
            <p14:sldId id="267"/>
            <p14:sldId id="514"/>
            <p14:sldId id="516"/>
            <p14:sldId id="517"/>
            <p14:sldId id="518"/>
            <p14:sldId id="521"/>
            <p14:sldId id="522"/>
            <p14:sldId id="519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67">
          <p15:clr>
            <a:srgbClr val="A4A3A4"/>
          </p15:clr>
        </p15:guide>
        <p15:guide id="2" pos="12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Lopez" initials="JL" lastIdx="1" clrIdx="0">
    <p:extLst/>
  </p:cmAuthor>
  <p:cmAuthor id="2" name="Alyssa Boral" initials="AB" lastIdx="4" clrIdx="1">
    <p:extLst/>
  </p:cmAuthor>
  <p:cmAuthor id="3" name="Sameer Hassamal" initials="SH" lastIdx="2" clrIdx="2">
    <p:extLst/>
  </p:cmAuthor>
  <p:cmAuthor id="4" name="David Hindman" initials="DH" lastIdx="7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418FDE"/>
    <a:srgbClr val="2105CB"/>
    <a:srgbClr val="EEECE1"/>
    <a:srgbClr val="00205B"/>
    <a:srgbClr val="F2C104"/>
    <a:srgbClr val="FFCB02"/>
    <a:srgbClr val="D29C0F"/>
    <a:srgbClr val="EEB111"/>
    <a:srgbClr val="CF7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82670" autoAdjust="0"/>
  </p:normalViewPr>
  <p:slideViewPr>
    <p:cSldViewPr snapToGrid="0" snapToObjects="1" showGuides="1">
      <p:cViewPr varScale="1">
        <p:scale>
          <a:sx n="95" d="100"/>
          <a:sy n="95" d="100"/>
        </p:scale>
        <p:origin x="1680" y="90"/>
      </p:cViewPr>
      <p:guideLst>
        <p:guide orient="horz" pos="2567"/>
        <p:guide pos="1290"/>
      </p:guideLst>
    </p:cSldViewPr>
  </p:slideViewPr>
  <p:outlineViewPr>
    <p:cViewPr>
      <p:scale>
        <a:sx n="33" d="100"/>
        <a:sy n="33" d="100"/>
      </p:scale>
      <p:origin x="0" y="-135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142"/>
    </p:cViewPr>
  </p:sorterViewPr>
  <p:notesViewPr>
    <p:cSldViewPr snapToGrid="0" snapToObjects="1">
      <p:cViewPr varScale="1">
        <p:scale>
          <a:sx n="50" d="100"/>
          <a:sy n="50" d="100"/>
        </p:scale>
        <p:origin x="261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Percentage of Primary Care Visits Involving Emotional and Behavioral Factors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Primary Care Visits Involving Emotional and Behavioral Factors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BA-402D-803E-0361730D5C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BA-402D-803E-0361730D5C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BA-402D-803E-0361730D5CBF}"/>
              </c:ext>
            </c:extLst>
          </c:dPt>
          <c:dLbls>
            <c:dLbl>
              <c:idx val="0"/>
              <c:layout>
                <c:manualLayout>
                  <c:x val="-0.21444611090280388"/>
                  <c:y val="-0.169833566599507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62962962962963"/>
                      <c:h val="0.289689878759694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7BA-402D-803E-0361730D5CB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BA-402D-803E-0361730D5C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BA-402D-803E-0361730D5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Percentage of Referrals to Specialists that Result in Actual Visits</a:t>
            </a:r>
          </a:p>
        </c:rich>
      </c:tx>
      <c:layout>
        <c:manualLayout>
          <c:xMode val="edge"/>
          <c:yMode val="edge"/>
          <c:x val="0.11565581102362205"/>
          <c:y val="3.2141426325144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Referrals to Specialists that Result in Actual Visits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C0-4575-8186-DB2E8CCFDA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C0-4575-8186-DB2E8CCFDA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C0-4575-8186-DB2E8CCFDA9B}"/>
              </c:ext>
            </c:extLst>
          </c:dPt>
          <c:dLbls>
            <c:dLbl>
              <c:idx val="1"/>
              <c:layout>
                <c:manualLayout>
                  <c:x val="0.49798808640313141"/>
                  <c:y val="-0.31535214327924493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</a:rPr>
                      <a:t>30%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99240802024527"/>
                      <c:h val="0.289689878759694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5C0-4575-8186-DB2E8CCFDA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C0-4575-8186-DB2E8CCFD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1B6E036-E03C-5842-901C-1E87ADD77BC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F5934A8-B8B6-9947-A2AF-466E343BB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58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A3EB5FC-1857-1849-8047-3303091A6914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6DAE0CD-D28B-7943-AABC-BE60ED5B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632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ivers.org/ff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Need to insert the AUDIENCE RESONSE SYSTEM formatting.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65389-87CA-4167-A8B8-A34C823FC0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06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E0CD-D28B-7943-AABC-BE60ED5BE82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4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E0CD-D28B-7943-AABC-BE60ED5BE82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24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leadership from a dancing guy Sasquatch music Festival 2009.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Official transcript at </a:t>
            </a:r>
            <a:r>
              <a:rPr lang="en-US" dirty="0">
                <a:hlinkClick r:id="rId3"/>
              </a:rPr>
              <a:t>http://sivers.org/ff</a:t>
            </a:r>
            <a:r>
              <a:rPr lang="en-US" dirty="0"/>
              <a:t> (Narration) https://youtu.be/hO8MwBZl-Vc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Or    https://youtu.be/GA8z7f7a2Pk (no narration, with the music)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E0CD-D28B-7943-AABC-BE60ED5BE82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0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PROBLEM</a:t>
            </a:r>
            <a:r>
              <a:rPr lang="en-US" b="1" u="sng" baseline="0" dirty="0"/>
              <a:t> STATEMENT</a:t>
            </a:r>
            <a:endParaRPr lang="en-US" b="1" u="sng" dirty="0"/>
          </a:p>
          <a:p>
            <a:endParaRPr lang="en-US" dirty="0"/>
          </a:p>
          <a:p>
            <a:r>
              <a:rPr lang="en-US" dirty="0"/>
              <a:t>While LA County has significant behavioral health (BH) resources in its public safety net system, these services are: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fragmented &amp; difficult for primary care patients to access;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Often have administrative/programmatic limitations on who, what and where services can be given;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inconsistent scope of practice, productivity expectations &amp; metrics of performance. </a:t>
            </a:r>
          </a:p>
          <a:p>
            <a:endParaRPr lang="en-US" dirty="0"/>
          </a:p>
          <a:p>
            <a:r>
              <a:rPr lang="en-US" dirty="0"/>
              <a:t>This CHIP involved: </a:t>
            </a:r>
          </a:p>
          <a:p>
            <a:pPr lvl="1"/>
            <a:r>
              <a:rPr lang="en-US" dirty="0"/>
              <a:t>Creation of a model and implementation plan for integrating BH providers into LA County’s public safety net primarily care medical homes;</a:t>
            </a:r>
          </a:p>
          <a:p>
            <a:pPr lvl="1"/>
            <a:r>
              <a:rPr lang="en-US" dirty="0"/>
              <a:t>Leveraging the unique opportunities present in the LA County Health Agency.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30768-828B-4F79-9F92-1543916FC2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97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550" dirty="0"/>
              <a:t>The majority of primary care encounters (~70%) involve some sort of behavioral health concern.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5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550" dirty="0"/>
              <a:t>There is limited capacity to immediately address behavioral health concerns (e.g. Mental Health, Substance Use Disorders, or Emotional/Behavioral Factors Affecting Med Conditions) currently in LA County DHS clinics.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5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550" dirty="0"/>
              <a:t>Available Behavioral Health Resources tend to be: </a:t>
            </a:r>
          </a:p>
          <a:p>
            <a:pPr marL="488633" lvl="2" indent="-214313">
              <a:buFont typeface="Arial" panose="020B0604020202020204" pitchFamily="34" charset="0"/>
              <a:buChar char="•"/>
            </a:pPr>
            <a:r>
              <a:rPr lang="en-US" sz="2550" dirty="0"/>
              <a:t>Generally located outside DHS (e.g. DMH, Carve-out benefit, </a:t>
            </a:r>
            <a:r>
              <a:rPr lang="en-US" sz="2550" dirty="0" err="1"/>
              <a:t>etc</a:t>
            </a:r>
            <a:r>
              <a:rPr lang="en-US" sz="2550" dirty="0"/>
              <a:t>) </a:t>
            </a:r>
          </a:p>
          <a:p>
            <a:pPr marL="488633" lvl="2" indent="-214313">
              <a:buFont typeface="Arial" panose="020B0604020202020204" pitchFamily="34" charset="0"/>
              <a:buChar char="•"/>
            </a:pPr>
            <a:r>
              <a:rPr lang="en-US" sz="2550" dirty="0"/>
              <a:t>Focused/limited in scope to a single or few types of BH concerns</a:t>
            </a:r>
          </a:p>
          <a:p>
            <a:pPr marL="488633" lvl="2" indent="-214313">
              <a:buFont typeface="Arial" panose="020B0604020202020204" pitchFamily="34" charset="0"/>
              <a:buChar char="•"/>
            </a:pPr>
            <a:r>
              <a:rPr lang="en-US" sz="2550" dirty="0"/>
              <a:t>Not immediately available, requiring referral (only ~30% of which result in visits) </a:t>
            </a:r>
          </a:p>
          <a:p>
            <a:pPr marL="488633" lvl="2" indent="-214313">
              <a:buFont typeface="Arial" panose="020B0604020202020204" pitchFamily="34" charset="0"/>
              <a:buChar char="•"/>
            </a:pPr>
            <a:r>
              <a:rPr lang="en-US" sz="2550" dirty="0"/>
              <a:t>Difficult/confusing referral pathways for BH services. </a:t>
            </a:r>
          </a:p>
          <a:p>
            <a:pPr marL="488633" lvl="2" indent="-214313">
              <a:buFont typeface="Arial" panose="020B0604020202020204" pitchFamily="34" charset="0"/>
              <a:buChar char="•"/>
            </a:pPr>
            <a:r>
              <a:rPr lang="en-US" sz="2550" dirty="0"/>
              <a:t>Most BH Providers do not provide feedback to, nor specific collaboration with, PCMH. </a:t>
            </a:r>
          </a:p>
          <a:p>
            <a:pPr marL="342900" lvl="1" indent="-342900"/>
            <a:endParaRPr lang="en-US" sz="2550" dirty="0"/>
          </a:p>
          <a:p>
            <a:pPr marL="342900" lvl="1" indent="-342900"/>
            <a:r>
              <a:rPr lang="en-US" sz="2550" dirty="0"/>
              <a:t>* Internal Behavioral Health capacity across LA County-DHS is:</a:t>
            </a:r>
          </a:p>
          <a:p>
            <a:pPr marL="488633" lvl="2" indent="-214313">
              <a:buFont typeface="Arial" panose="020B0604020202020204" pitchFamily="34" charset="0"/>
              <a:buChar char="•"/>
            </a:pPr>
            <a:r>
              <a:rPr lang="en-US" sz="2550" dirty="0"/>
              <a:t>markedly varied by site. </a:t>
            </a:r>
          </a:p>
          <a:p>
            <a:pPr marL="488633" lvl="2" indent="-214313">
              <a:buFont typeface="Arial" panose="020B0604020202020204" pitchFamily="34" charset="0"/>
              <a:buChar char="•"/>
            </a:pPr>
            <a:r>
              <a:rPr lang="en-US" sz="2550" dirty="0"/>
              <a:t>not consist in scope nor operating processes </a:t>
            </a:r>
          </a:p>
          <a:p>
            <a:pPr marL="488633" lvl="2" indent="-214313">
              <a:buFont typeface="Arial" panose="020B0604020202020204" pitchFamily="34" charset="0"/>
              <a:buChar char="•"/>
            </a:pPr>
            <a:r>
              <a:rPr lang="en-US" sz="2550" dirty="0"/>
              <a:t>Not currently nor consistently monitored/evaluated for productivity, quality,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E0CD-D28B-7943-AABC-BE60ED5BE8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26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E0CD-D28B-7943-AABC-BE60ED5BE82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8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Charmaine to expand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65389-87CA-4167-A8B8-A34C823FC0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40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PROBLEM</a:t>
            </a:r>
            <a:r>
              <a:rPr lang="en-US" b="1" u="sng" baseline="0" dirty="0"/>
              <a:t> STATEMENT</a:t>
            </a:r>
            <a:endParaRPr lang="en-US" b="1" u="sng" dirty="0"/>
          </a:p>
          <a:p>
            <a:endParaRPr lang="en-US" dirty="0"/>
          </a:p>
          <a:p>
            <a:r>
              <a:rPr lang="en-US" dirty="0"/>
              <a:t>While LA County has significant behavioral health (BH) resources in its public safety net system, these services are:</a:t>
            </a:r>
          </a:p>
          <a:p>
            <a:pPr lvl="1"/>
            <a:r>
              <a:rPr lang="en-US" dirty="0"/>
              <a:t> fragmented &amp; difficult for primary care patients to access; </a:t>
            </a:r>
          </a:p>
          <a:p>
            <a:pPr lvl="1"/>
            <a:r>
              <a:rPr lang="en-US" dirty="0"/>
              <a:t>Often have administrative/programmatic limitations on who, what and where services can be given; </a:t>
            </a:r>
          </a:p>
          <a:p>
            <a:pPr lvl="1"/>
            <a:r>
              <a:rPr lang="en-US" dirty="0"/>
              <a:t>have inconsistent scope of practice, productivity expectations &amp; metrics of performance. </a:t>
            </a:r>
          </a:p>
          <a:p>
            <a:endParaRPr lang="en-US" dirty="0"/>
          </a:p>
          <a:p>
            <a:r>
              <a:rPr lang="en-US" dirty="0"/>
              <a:t>This CHIP involved: </a:t>
            </a:r>
          </a:p>
          <a:p>
            <a:pPr lvl="1"/>
            <a:r>
              <a:rPr lang="en-US" dirty="0"/>
              <a:t>Creation of a model and implementation plan for integrating BH providers into LA County’s public safety net primarily care medical homes;</a:t>
            </a:r>
          </a:p>
          <a:p>
            <a:pPr lvl="1"/>
            <a:r>
              <a:rPr lang="en-US" dirty="0"/>
              <a:t>Leveraging the unique opportunities present in the LA County Health Agency.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30768-828B-4F79-9F92-1543916FC2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34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Leadership Lessons learned: </a:t>
            </a:r>
          </a:p>
          <a:p>
            <a:pPr marL="228600" indent="-228600">
              <a:buAutoNum type="arabicParenR"/>
            </a:pPr>
            <a:r>
              <a:rPr lang="en-US" dirty="0"/>
              <a:t>Accomplishments</a:t>
            </a:r>
            <a:r>
              <a:rPr lang="en-US" baseline="0" dirty="0"/>
              <a:t> of greatest significance rarely can be accomplished alone. </a:t>
            </a:r>
          </a:p>
          <a:p>
            <a:pPr marL="228600" indent="-228600">
              <a:buAutoNum type="arabicParenR"/>
            </a:pPr>
            <a:r>
              <a:rPr lang="en-US" baseline="0" dirty="0"/>
              <a:t>Significant effort needs to be invested to align innovations with leadership’s organizational priorities in order to ensure necessary organizational buy-in.  </a:t>
            </a:r>
          </a:p>
          <a:p>
            <a:pPr marL="228600" indent="-228600">
              <a:buAutoNum type="arabicParenR"/>
            </a:pPr>
            <a:r>
              <a:rPr lang="en-US" baseline="0" dirty="0"/>
              <a:t>Stay committed, wherever you are.</a:t>
            </a:r>
          </a:p>
          <a:p>
            <a:pPr marL="228600" indent="-228600">
              <a:buAutoNum type="arabicParenR"/>
            </a:pPr>
            <a:r>
              <a:rPr lang="en-US" baseline="0" dirty="0"/>
              <a:t>Seize resource opportunity when they present.</a:t>
            </a:r>
          </a:p>
          <a:p>
            <a:pPr marL="228600" indent="-228600">
              <a:buAutoNum type="arabicParenR"/>
            </a:pPr>
            <a:r>
              <a:rPr lang="en-US" baseline="0" dirty="0"/>
              <a:t>“It is amazing what you can accomplish if you do not care who gets the credit” –Harry Truman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E0CD-D28B-7943-AABC-BE60ED5BE82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70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Charmaine to outline the activity. Will submit the proposals </a:t>
            </a:r>
          </a:p>
          <a:p>
            <a:r>
              <a:rPr lang="en-US" dirty="0"/>
              <a:t>We need a worksheet to provide necessary framework for participants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65389-87CA-4167-A8B8-A34C823FC0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85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David to take a stab at this on weekend of 9/21.</a:t>
            </a:r>
          </a:p>
          <a:p>
            <a:r>
              <a:rPr lang="en-US" dirty="0"/>
              <a:t>We need a worksheet for </a:t>
            </a:r>
          </a:p>
          <a:p>
            <a:r>
              <a:rPr lang="en-US" dirty="0"/>
              <a:t>Will send to team on Monday, 9/23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65389-87CA-4167-A8B8-A34C823FC0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0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53144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986"/>
          <a:stretch/>
        </p:blipFill>
        <p:spPr>
          <a:xfrm>
            <a:off x="5578081" y="2527300"/>
            <a:ext cx="3566254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852" y="3202108"/>
            <a:ext cx="5513020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4719" y="4084758"/>
            <a:ext cx="4593281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5852" y="5870695"/>
            <a:ext cx="21336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2CE7D25E-B140-CE49-980A-8882EE3DB1C2}" type="datetime1">
              <a:rPr lang="en-US" smtClean="0"/>
              <a:t>10/8/2018</a:t>
            </a:fld>
            <a:endParaRPr lang="en-US" dirty="0"/>
          </a:p>
        </p:txBody>
      </p:sp>
      <p:pic>
        <p:nvPicPr>
          <p:cNvPr id="8" name="Picture 7" descr="DPH-Logo-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828" y="612396"/>
            <a:ext cx="1924972" cy="620022"/>
          </a:xfrm>
          <a:prstGeom prst="rect">
            <a:avLst/>
          </a:prstGeom>
          <a:effectLst>
            <a:outerShdw blurRad="69850" dist="12700" dir="2700000" algn="tl" rotWithShape="0">
              <a:srgbClr val="000000">
                <a:alpha val="47000"/>
              </a:srgbClr>
            </a:outerShdw>
          </a:effectLst>
        </p:spPr>
      </p:pic>
      <p:grpSp>
        <p:nvGrpSpPr>
          <p:cNvPr id="10" name="Group 9"/>
          <p:cNvGrpSpPr/>
          <p:nvPr userDrawn="1"/>
        </p:nvGrpSpPr>
        <p:grpSpPr>
          <a:xfrm>
            <a:off x="12700" y="6787273"/>
            <a:ext cx="9153144" cy="83427"/>
            <a:chOff x="4859" y="6756285"/>
            <a:chExt cx="6847555" cy="101715"/>
          </a:xfrm>
        </p:grpSpPr>
        <p:sp>
          <p:nvSpPr>
            <p:cNvPr id="11" name="Rectangle 10"/>
            <p:cNvSpPr/>
            <p:nvPr userDrawn="1"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092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30" y="5080000"/>
            <a:ext cx="814017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9274" y="5494337"/>
            <a:ext cx="8137525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4AB2-28C9-3843-A442-23B9B0576A8D}" type="datetime1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46630" y="5791200"/>
            <a:ext cx="7365470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 dirty="0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49275" y="838199"/>
            <a:ext cx="8137525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733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1B6BF-8D73-482C-802E-A8B7468F3D8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43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0016"/>
            <a:ext cx="8229600" cy="44882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9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454026" y="1009650"/>
            <a:ext cx="82311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4025" y="6172835"/>
            <a:ext cx="8229600" cy="0"/>
          </a:xfrm>
          <a:prstGeom prst="line">
            <a:avLst/>
          </a:prstGeom>
          <a:ln w="63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778108"/>
            <a:ext cx="4146550" cy="116986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650"/>
              </a:lnSpc>
              <a:spcBef>
                <a:spcPts val="0"/>
              </a:spcBef>
              <a:buFontTx/>
              <a:buNone/>
              <a:defRPr sz="1350">
                <a:solidFill>
                  <a:schemeClr val="tx1"/>
                </a:solidFill>
              </a:defRPr>
            </a:lvl1pPr>
            <a:lvl2pPr marL="0" indent="-137160">
              <a:lnSpc>
                <a:spcPts val="1650"/>
              </a:lnSpc>
              <a:spcBef>
                <a:spcPts val="450"/>
              </a:spcBef>
              <a:buFont typeface="Arial"/>
              <a:buChar char="•"/>
              <a:defRPr sz="1350">
                <a:solidFill>
                  <a:schemeClr val="tx1"/>
                </a:solidFill>
              </a:defRPr>
            </a:lvl2pPr>
            <a:lvl3pPr marL="274320" indent="-137160">
              <a:lnSpc>
                <a:spcPts val="1650"/>
              </a:lnSpc>
              <a:spcBef>
                <a:spcPts val="450"/>
              </a:spcBef>
              <a:buFont typeface="Lucida Grande"/>
              <a:buChar char="-"/>
              <a:defRPr sz="135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015472" y="3407307"/>
            <a:ext cx="1387475" cy="11588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84729" y="4752447"/>
            <a:ext cx="2047345" cy="5266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ts val="1350"/>
              </a:lnSpc>
              <a:spcBef>
                <a:spcPts val="0"/>
              </a:spcBef>
              <a:buFontTx/>
              <a:buNone/>
              <a:defRPr sz="1050" b="1" i="0">
                <a:solidFill>
                  <a:schemeClr val="bg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5784880"/>
            <a:ext cx="2794000" cy="2127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125"/>
              </a:lnSpc>
              <a:spcBef>
                <a:spcPts val="0"/>
              </a:spcBef>
              <a:buFontTx/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095096" y="6336794"/>
            <a:ext cx="1591705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7BB3895B-533A-0E41-BA45-A47F3D72378F}" type="slidenum">
              <a:rPr sz="1350"/>
              <a:t>‹#›</a:t>
            </a:fld>
            <a:endParaRPr lang="en-US" sz="638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H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53144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026"/>
          <a:stretch/>
        </p:blipFill>
        <p:spPr>
          <a:xfrm>
            <a:off x="5838872" y="2456574"/>
            <a:ext cx="3326972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851" y="2846515"/>
            <a:ext cx="599028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4719" y="3729165"/>
            <a:ext cx="4593281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2700" y="6787273"/>
            <a:ext cx="9153144" cy="83427"/>
            <a:chOff x="4859" y="6756285"/>
            <a:chExt cx="6847555" cy="101715"/>
          </a:xfrm>
        </p:grpSpPr>
        <p:sp>
          <p:nvSpPr>
            <p:cNvPr id="11" name="Rectangle 10"/>
            <p:cNvSpPr/>
            <p:nvPr userDrawn="1"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</p:grpSp>
      <p:pic>
        <p:nvPicPr>
          <p:cNvPr id="14" name="Picture 13" descr="DPH-Logo-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8" y="5420945"/>
            <a:ext cx="1924972" cy="620022"/>
          </a:xfrm>
          <a:prstGeom prst="rect">
            <a:avLst/>
          </a:prstGeom>
          <a:effectLst>
            <a:outerShdw blurRad="69850" dist="12700" dir="2700000" algn="tl" rotWithShape="0">
              <a:srgbClr val="000000">
                <a:alpha val="47000"/>
              </a:srgbClr>
            </a:outerShdw>
          </a:effectLst>
        </p:spPr>
      </p:pic>
      <p:cxnSp>
        <p:nvCxnSpPr>
          <p:cNvPr id="15" name="Straight Connector 14"/>
          <p:cNvCxnSpPr/>
          <p:nvPr userDrawn="1"/>
        </p:nvCxnSpPr>
        <p:spPr>
          <a:xfrm>
            <a:off x="28194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157537" y="5342467"/>
            <a:ext cx="2040995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6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53144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026"/>
          <a:stretch/>
        </p:blipFill>
        <p:spPr>
          <a:xfrm>
            <a:off x="5838872" y="2456574"/>
            <a:ext cx="3326972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851" y="2846515"/>
            <a:ext cx="599028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4719" y="3729165"/>
            <a:ext cx="4593281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2700" y="6787273"/>
            <a:ext cx="9153144" cy="83427"/>
            <a:chOff x="4859" y="6756285"/>
            <a:chExt cx="6847555" cy="101715"/>
          </a:xfrm>
        </p:grpSpPr>
        <p:sp>
          <p:nvSpPr>
            <p:cNvPr id="11" name="Rectangle 10"/>
            <p:cNvSpPr/>
            <p:nvPr userDrawn="1"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28194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423332" y="5463280"/>
            <a:ext cx="2065753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157537" y="5342467"/>
            <a:ext cx="2040995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1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532F-A55C-E949-93F9-DF8C19B0C78A}" type="datetime1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791200"/>
            <a:ext cx="7454900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 dirty="0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206470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 userDrawn="1"/>
        </p:nvSpPr>
        <p:spPr>
          <a:xfrm>
            <a:off x="438738" y="1606551"/>
            <a:ext cx="8251464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2B57-19FD-7445-976D-4C4FCAC41AC9}" type="datetime1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48147" y="1437765"/>
            <a:ext cx="8238653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7700" y="1765301"/>
            <a:ext cx="7797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791200"/>
            <a:ext cx="7454900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 dirty="0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24026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587" y="1955801"/>
            <a:ext cx="9144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22313" y="5691746"/>
            <a:ext cx="8245731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955800"/>
            <a:ext cx="9144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02101"/>
            <a:ext cx="7772400" cy="876300"/>
          </a:xfrm>
        </p:spPr>
        <p:txBody>
          <a:bodyPr anchor="t"/>
          <a:lstStyle>
            <a:lvl1pPr algn="l">
              <a:lnSpc>
                <a:spcPts val="2900"/>
              </a:lnSpc>
              <a:defRPr sz="2800" b="1" cap="none" spc="1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98645"/>
            <a:ext cx="7772400" cy="403455"/>
          </a:xfrm>
        </p:spPr>
        <p:txBody>
          <a:bodyPr anchor="b" anchorCtr="0"/>
          <a:lstStyle>
            <a:lvl1pPr marL="0" indent="0">
              <a:lnSpc>
                <a:spcPts val="21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3D2C-FFC1-F64B-A8EC-D8967CDFADA7}" type="datetime1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986"/>
          <a:stretch/>
        </p:blipFill>
        <p:spPr>
          <a:xfrm>
            <a:off x="6454469" y="2527301"/>
            <a:ext cx="268953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2057401"/>
            <a:ext cx="9142413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587" y="5691746"/>
            <a:ext cx="9142413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3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4382"/>
            <a:ext cx="3968496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34144"/>
            <a:ext cx="3968496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9325" y="1594382"/>
            <a:ext cx="3968496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9325" y="2234144"/>
            <a:ext cx="3968496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ECB4-0754-E541-A95F-F584C9B33CA3}" type="datetime1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791200"/>
            <a:ext cx="7454900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 dirty="0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8088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F2BA-12F2-F649-B9F6-5B813093FF62}" type="datetime1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4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E5D2-E1D6-0D40-9B9F-008E98C165B3}" type="datetime1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0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86608"/>
            <a:ext cx="82296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73497-9F9D-A540-B4BE-A9F39E272AB9}" type="datetime1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165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-4559"/>
            <a:ext cx="9153144" cy="584305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F8FB4"/>
              </a:solidFill>
            </a:endParaRPr>
          </a:p>
        </p:txBody>
      </p:sp>
      <p:pic>
        <p:nvPicPr>
          <p:cNvPr id="21" name="Picture 20" descr="DPH-Logo-whit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938" y="81548"/>
            <a:ext cx="1489969" cy="479910"/>
          </a:xfrm>
          <a:prstGeom prst="rect">
            <a:avLst/>
          </a:prstGeom>
        </p:spPr>
      </p:pic>
      <p:grpSp>
        <p:nvGrpSpPr>
          <p:cNvPr id="27" name="Group 26"/>
          <p:cNvGrpSpPr/>
          <p:nvPr userDrawn="1"/>
        </p:nvGrpSpPr>
        <p:grpSpPr>
          <a:xfrm>
            <a:off x="-10731" y="581662"/>
            <a:ext cx="9153144" cy="83427"/>
            <a:chOff x="4859" y="6756285"/>
            <a:chExt cx="6847555" cy="101715"/>
          </a:xfrm>
        </p:grpSpPr>
        <p:sp>
          <p:nvSpPr>
            <p:cNvPr id="28" name="Rectangle 27"/>
            <p:cNvSpPr/>
            <p:nvPr userDrawn="1"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202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3" r:id="rId7"/>
    <p:sldLayoutId id="2147483654" r:id="rId8"/>
    <p:sldLayoutId id="2147483655" r:id="rId9"/>
    <p:sldLayoutId id="2147483657" r:id="rId10"/>
    <p:sldLayoutId id="2147483663" r:id="rId11"/>
    <p:sldLayoutId id="2147483664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hO8MwBZl-Vc" TargetMode="Externa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4B29-E01D-4738-9A5C-6A913DDE3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774" y="1359251"/>
            <a:ext cx="9063613" cy="17907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Integrating Behavioral Health Services in Primary Care: </a:t>
            </a:r>
            <a:br>
              <a:rPr lang="en-US" sz="4000" dirty="0"/>
            </a:br>
            <a:r>
              <a:rPr lang="en-US" sz="4000" i="1" dirty="0"/>
              <a:t>A workshop on how to influence and change your part of the world for good.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D0C075-8ABF-4A27-9907-1575B8710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566" y="3326956"/>
            <a:ext cx="7478485" cy="192016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9600" b="1" dirty="0"/>
              <a:t>Charmaine Dorsey LCSW</a:t>
            </a:r>
          </a:p>
          <a:p>
            <a:pPr algn="ctr"/>
            <a:r>
              <a:rPr lang="en-US" sz="9600" dirty="0"/>
              <a:t>Los Angeles County-Department of Health Services</a:t>
            </a:r>
          </a:p>
          <a:p>
            <a:pPr algn="ctr"/>
            <a:endParaRPr lang="en-US" sz="9600" b="1" dirty="0"/>
          </a:p>
          <a:p>
            <a:pPr algn="ctr"/>
            <a:r>
              <a:rPr lang="en-US" sz="9600" b="1" dirty="0"/>
              <a:t>Christopher Benitez MD</a:t>
            </a:r>
          </a:p>
          <a:p>
            <a:pPr algn="ctr"/>
            <a:r>
              <a:rPr lang="en-US" sz="9600" dirty="0"/>
              <a:t>Los Angeles County-Department of Health Services</a:t>
            </a:r>
          </a:p>
          <a:p>
            <a:endParaRPr lang="en-US" sz="9600" b="1" dirty="0"/>
          </a:p>
          <a:p>
            <a:pPr algn="ctr"/>
            <a:r>
              <a:rPr lang="en-US" sz="9600" b="1" dirty="0"/>
              <a:t>David W. Hindman PhD</a:t>
            </a:r>
          </a:p>
          <a:p>
            <a:pPr algn="ctr"/>
            <a:r>
              <a:rPr lang="en-US" sz="9600" dirty="0"/>
              <a:t>Los Angeles County Substance Abuse, Prevention &amp; Control, Los Angeles County-Department of Public Health</a:t>
            </a:r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26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8884F-3B78-4518-B1AC-FEEB400F0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7833"/>
            <a:ext cx="7886700" cy="4291235"/>
          </a:xfrm>
        </p:spPr>
        <p:txBody>
          <a:bodyPr/>
          <a:lstStyle/>
          <a:p>
            <a:pPr algn="ctr"/>
            <a:r>
              <a:rPr lang="en-US" dirty="0"/>
              <a:t>SAMHSA Models of </a:t>
            </a:r>
            <a:br>
              <a:rPr lang="en-US" dirty="0"/>
            </a:br>
            <a:r>
              <a:rPr lang="en-US" dirty="0"/>
              <a:t>Integrating Behavioral Health Services </a:t>
            </a:r>
            <a:br>
              <a:rPr lang="en-US" dirty="0"/>
            </a:br>
            <a:r>
              <a:rPr lang="en-US" dirty="0"/>
              <a:t>for Adults  </a:t>
            </a:r>
          </a:p>
        </p:txBody>
      </p:sp>
    </p:spTree>
    <p:extLst>
      <p:ext uri="{BB962C8B-B14F-4D97-AF65-F5344CB8AC3E}">
        <p14:creationId xmlns:p14="http://schemas.microsoft.com/office/powerpoint/2010/main" val="1542755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62480-C9A3-4024-A7CD-8115105BC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samhsa integration models">
            <a:extLst>
              <a:ext uri="{FF2B5EF4-FFF2-40B4-BE49-F238E27FC236}">
                <a16:creationId xmlns:a16="http://schemas.microsoft.com/office/drawing/2014/main" id="{B97EDF79-D706-49A3-AC92-685768000F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5844"/>
            <a:ext cx="9144000" cy="601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6931025-A5D3-4C10-A065-50C6E627B3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2296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From Separation to Integration of Services</a:t>
            </a:r>
          </a:p>
        </p:txBody>
      </p:sp>
    </p:spTree>
    <p:extLst>
      <p:ext uri="{BB962C8B-B14F-4D97-AF65-F5344CB8AC3E}">
        <p14:creationId xmlns:p14="http://schemas.microsoft.com/office/powerpoint/2010/main" val="2535683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B615-59BC-4085-8515-9E8C5421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3880713"/>
          </a:xfrm>
        </p:spPr>
        <p:txBody>
          <a:bodyPr/>
          <a:lstStyle/>
          <a:p>
            <a:pPr algn="ctr"/>
            <a:r>
              <a:rPr lang="en-US" dirty="0"/>
              <a:t>Integration of Behavioral Services in the </a:t>
            </a:r>
            <a:br>
              <a:rPr lang="en-US" dirty="0"/>
            </a:br>
            <a:r>
              <a:rPr lang="en-US" dirty="0"/>
              <a:t>LA County Health Agency: </a:t>
            </a:r>
            <a:br>
              <a:rPr lang="en-US" dirty="0"/>
            </a:br>
            <a:r>
              <a:rPr lang="en-US" dirty="0"/>
              <a:t>Current State</a:t>
            </a:r>
          </a:p>
        </p:txBody>
      </p:sp>
    </p:spTree>
    <p:extLst>
      <p:ext uri="{BB962C8B-B14F-4D97-AF65-F5344CB8AC3E}">
        <p14:creationId xmlns:p14="http://schemas.microsoft.com/office/powerpoint/2010/main" val="2997454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753" y="4703634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http://healthagency.lacounty.gov/</a:t>
            </a:r>
          </a:p>
        </p:txBody>
      </p:sp>
      <p:pic>
        <p:nvPicPr>
          <p:cNvPr id="4" name="Picture 2" descr="Los Angeles County - Health Agenc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84" y="1005662"/>
            <a:ext cx="3955638" cy="348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869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los angeles county department of health ser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19" y="2358282"/>
            <a:ext cx="1896745" cy="142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s Angeles County - Health Agency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823" y="724663"/>
            <a:ext cx="1334142" cy="117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0031" y="2002232"/>
            <a:ext cx="8202261" cy="3326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0031" y="3596640"/>
            <a:ext cx="2418741" cy="321484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vert="horz" lIns="68580" tIns="34290" rIns="68580" bIns="3429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Directly operates: </a:t>
            </a:r>
          </a:p>
          <a:p>
            <a:r>
              <a:rPr lang="en-US" sz="2100" dirty="0"/>
              <a:t>-    4 hospitals/med centers</a:t>
            </a:r>
          </a:p>
          <a:p>
            <a:pPr marL="257175" indent="-257175">
              <a:buFontTx/>
              <a:buChar char="-"/>
            </a:pPr>
            <a:r>
              <a:rPr lang="en-US" sz="2100" dirty="0"/>
              <a:t>1 large regional health center, </a:t>
            </a:r>
          </a:p>
          <a:p>
            <a:pPr marL="257175" indent="-257175">
              <a:buFontTx/>
              <a:buChar char="-"/>
            </a:pPr>
            <a:r>
              <a:rPr lang="en-US" sz="2100" dirty="0"/>
              <a:t>1 large outpatient center, </a:t>
            </a:r>
          </a:p>
          <a:p>
            <a:pPr marL="257175" indent="-257175">
              <a:buFontTx/>
              <a:buChar char="-"/>
            </a:pPr>
            <a:r>
              <a:rPr lang="en-US" sz="2100" dirty="0"/>
              <a:t>7 comprehensive health centers, </a:t>
            </a:r>
          </a:p>
          <a:p>
            <a:pPr marL="257175" indent="-257175">
              <a:buFontTx/>
              <a:buChar char="-"/>
            </a:pPr>
            <a:r>
              <a:rPr lang="en-US" sz="2100" dirty="0"/>
              <a:t>multiple health centers.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Serves ~350K patients empaneled in Primary Care Medical Homes (PCMH)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72783" y="3596640"/>
            <a:ext cx="2179510" cy="321484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25" dirty="0"/>
              <a:t>Broad Public Health 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25" dirty="0"/>
              <a:t>Responsible for building/main-</a:t>
            </a:r>
            <a:r>
              <a:rPr lang="en-US" sz="2025" dirty="0" err="1"/>
              <a:t>taining</a:t>
            </a:r>
            <a:r>
              <a:rPr lang="en-US" sz="2025" dirty="0"/>
              <a:t>/managing specialty substance abuse services for </a:t>
            </a:r>
            <a:r>
              <a:rPr lang="en-US" sz="2025" dirty="0" err="1"/>
              <a:t>MediCAL</a:t>
            </a:r>
            <a:r>
              <a:rPr lang="en-US" sz="2025" dirty="0"/>
              <a:t> recipients in LA County.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13525" y="3596640"/>
            <a:ext cx="2418741" cy="321484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Largest public mental health system in the country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Primarily operates and/or contracts for outpatient specialty MH services.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Serves over 250,000 clients annually</a:t>
            </a:r>
            <a:endParaRPr lang="en-US" sz="1900" b="1" dirty="0"/>
          </a:p>
        </p:txBody>
      </p:sp>
      <p:pic>
        <p:nvPicPr>
          <p:cNvPr id="1036" name="Picture 12" descr="Image result for los angeles county department of public heal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871" y="2607339"/>
            <a:ext cx="2237421" cy="80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LA County Department of Mental Health logo">
            <a:extLst>
              <a:ext uri="{FF2B5EF4-FFF2-40B4-BE49-F238E27FC236}">
                <a16:creationId xmlns:a16="http://schemas.microsoft.com/office/drawing/2014/main" id="{61F8A0CB-D74B-45DC-A32D-72B6A42CF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525" y="2607339"/>
            <a:ext cx="2418741" cy="81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256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Image result for Behavioral Health Network">
            <a:extLst>
              <a:ext uri="{FF2B5EF4-FFF2-40B4-BE49-F238E27FC236}">
                <a16:creationId xmlns:a16="http://schemas.microsoft.com/office/drawing/2014/main" id="{92AE2E2B-D55F-45A5-8391-704C825F8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939" y="3163496"/>
            <a:ext cx="2475787" cy="157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>
            <a:extLst>
              <a:ext uri="{FF2B5EF4-FFF2-40B4-BE49-F238E27FC236}">
                <a16:creationId xmlns:a16="http://schemas.microsoft.com/office/drawing/2014/main" id="{FFF7C343-9913-404B-8D94-B48B601BE1F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879" y="1026939"/>
            <a:ext cx="4051909" cy="227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FCCAE19-D02A-459F-8A47-D4AA77CF3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Plan Behavioral Health Options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60CAE2-4A58-4281-B8DB-3F81E7C08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504" y="5456107"/>
            <a:ext cx="8229600" cy="106621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Health Plans are responsible for providing mental health services for </a:t>
            </a:r>
            <a:r>
              <a:rPr lang="en-US" dirty="0" err="1"/>
              <a:t>MediCAL</a:t>
            </a:r>
            <a:r>
              <a:rPr lang="en-US" dirty="0"/>
              <a:t> recipients for “mild to moderate” mental health conditions.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A94010-72A4-4B6B-8077-F84A5EC73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18304" y="4776226"/>
            <a:ext cx="3968496" cy="376559"/>
          </a:xfrm>
        </p:spPr>
        <p:txBody>
          <a:bodyPr/>
          <a:lstStyle/>
          <a:p>
            <a:r>
              <a:rPr lang="en-US" dirty="0"/>
              <a:t>BHN: 800-541-3353</a:t>
            </a:r>
          </a:p>
        </p:txBody>
      </p:sp>
      <p:pic>
        <p:nvPicPr>
          <p:cNvPr id="5122" name="Picture 2" descr="LA Care Health Plan">
            <a:extLst>
              <a:ext uri="{FF2B5EF4-FFF2-40B4-BE49-F238E27FC236}">
                <a16:creationId xmlns:a16="http://schemas.microsoft.com/office/drawing/2014/main" id="{5B62C2E5-DB4B-48BF-BE1B-10EAA6ED64A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07" y="1586076"/>
            <a:ext cx="3556810" cy="97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beacon Mental health services">
            <a:extLst>
              <a:ext uri="{FF2B5EF4-FFF2-40B4-BE49-F238E27FC236}">
                <a16:creationId xmlns:a16="http://schemas.microsoft.com/office/drawing/2014/main" id="{0CC45385-DB0C-4A95-B942-6ABE6A2BF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45" y="2943621"/>
            <a:ext cx="2148724" cy="175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054164E-F8DD-413C-A273-918DC5DE5ED3}"/>
              </a:ext>
            </a:extLst>
          </p:cNvPr>
          <p:cNvSpPr txBox="1">
            <a:spLocks/>
          </p:cNvSpPr>
          <p:nvPr/>
        </p:nvSpPr>
        <p:spPr>
          <a:xfrm>
            <a:off x="609600" y="4749155"/>
            <a:ext cx="3968496" cy="4768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None/>
              <a:defRPr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Beacon: 877-344-2858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31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6C5AEF-4876-44A7-9B98-BB797CC93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221" y="677717"/>
            <a:ext cx="6455558" cy="618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06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B615-59BC-4085-8515-9E8C5421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3880713"/>
          </a:xfrm>
        </p:spPr>
        <p:txBody>
          <a:bodyPr/>
          <a:lstStyle/>
          <a:p>
            <a:pPr algn="ctr"/>
            <a:r>
              <a:rPr lang="en-US" dirty="0"/>
              <a:t>Integration of Behavioral Services in the </a:t>
            </a:r>
            <a:br>
              <a:rPr lang="en-US" dirty="0"/>
            </a:br>
            <a:r>
              <a:rPr lang="en-US" dirty="0"/>
              <a:t>LA County Health Agency: </a:t>
            </a:r>
            <a:br>
              <a:rPr lang="en-US" dirty="0"/>
            </a:br>
            <a:r>
              <a:rPr lang="en-US" dirty="0"/>
              <a:t>What is the problem unintegrated Services?</a:t>
            </a:r>
          </a:p>
        </p:txBody>
      </p:sp>
    </p:spTree>
    <p:extLst>
      <p:ext uri="{BB962C8B-B14F-4D97-AF65-F5344CB8AC3E}">
        <p14:creationId xmlns:p14="http://schemas.microsoft.com/office/powerpoint/2010/main" val="3427433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Pain/Problem Integrated Behavioral Health Services Addresses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30392238"/>
              </p:ext>
            </p:extLst>
          </p:nvPr>
        </p:nvGraphicFramePr>
        <p:xfrm>
          <a:off x="364733" y="1509877"/>
          <a:ext cx="4207267" cy="3556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ontent Placeholder 1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96061375"/>
              </p:ext>
            </p:extLst>
          </p:nvPr>
        </p:nvGraphicFramePr>
        <p:xfrm>
          <a:off x="4880225" y="1421593"/>
          <a:ext cx="3806575" cy="3645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5151122"/>
            <a:ext cx="8229600" cy="1570354"/>
          </a:xfrm>
          <a:ln w="1905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algn="l"/>
            <a:r>
              <a:rPr lang="en-US" sz="2550" dirty="0">
                <a:solidFill>
                  <a:schemeClr val="tx1"/>
                </a:solidFill>
              </a:rPr>
              <a:t>Available Behavioral Health Resources are: </a:t>
            </a:r>
          </a:p>
          <a:p>
            <a:pPr marL="31433" lvl="1" indent="-214313">
              <a:buFont typeface="Arial" panose="020B0604020202020204" pitchFamily="34" charset="0"/>
              <a:buChar char="•"/>
            </a:pPr>
            <a:r>
              <a:rPr lang="en-US" sz="1600" dirty="0"/>
              <a:t>Generally located outside the LA County Department of Health Services</a:t>
            </a:r>
          </a:p>
          <a:p>
            <a:pPr marL="31433" lvl="1" indent="-214313">
              <a:buFont typeface="Arial" panose="020B0604020202020204" pitchFamily="34" charset="0"/>
              <a:buChar char="•"/>
            </a:pPr>
            <a:r>
              <a:rPr lang="en-US" sz="1600" dirty="0"/>
              <a:t>Focused/limited in scope to a single or few types of Behavioral Health (BH) concerns</a:t>
            </a:r>
          </a:p>
          <a:p>
            <a:pPr marL="31433" lvl="1" indent="-214313">
              <a:buFont typeface="Arial" panose="020B0604020202020204" pitchFamily="34" charset="0"/>
              <a:buChar char="•"/>
            </a:pPr>
            <a:r>
              <a:rPr lang="en-US" sz="1600" dirty="0"/>
              <a:t>Not immediately available, requiring referrals </a:t>
            </a:r>
          </a:p>
          <a:p>
            <a:pPr marL="31433" lvl="1" indent="-214313">
              <a:buFont typeface="Arial" panose="020B0604020202020204" pitchFamily="34" charset="0"/>
              <a:buChar char="•"/>
            </a:pPr>
            <a:r>
              <a:rPr lang="en-US" sz="1600" dirty="0"/>
              <a:t>Difficult/confusing referral pathways for BH services. </a:t>
            </a:r>
          </a:p>
          <a:p>
            <a:pPr marL="31433" lvl="1" indent="-214313">
              <a:buFont typeface="Arial" panose="020B0604020202020204" pitchFamily="34" charset="0"/>
              <a:buChar char="•"/>
            </a:pPr>
            <a:r>
              <a:rPr lang="en-US" sz="1600" dirty="0"/>
              <a:t>Most BH Providers do not provide feedback to, nor specific collaboration with, primary care.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1B6BF-8D73-482C-802E-A8B7468F3D8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27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618992"/>
            <a:ext cx="8229600" cy="501479"/>
          </a:xfrm>
        </p:spPr>
        <p:txBody>
          <a:bodyPr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Usual Referral Process-LA County Department of Health Services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358314" y="4123149"/>
            <a:ext cx="1795713" cy="947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" name="Group 4"/>
          <p:cNvGrpSpPr/>
          <p:nvPr/>
        </p:nvGrpSpPr>
        <p:grpSpPr>
          <a:xfrm>
            <a:off x="1148221" y="1799477"/>
            <a:ext cx="6446993" cy="3492487"/>
            <a:chOff x="967468" y="1969491"/>
            <a:chExt cx="6446993" cy="3492487"/>
          </a:xfrm>
        </p:grpSpPr>
        <p:grpSp>
          <p:nvGrpSpPr>
            <p:cNvPr id="4" name="Group 3"/>
            <p:cNvGrpSpPr/>
            <p:nvPr/>
          </p:nvGrpSpPr>
          <p:grpSpPr>
            <a:xfrm>
              <a:off x="967468" y="1969491"/>
              <a:ext cx="6446993" cy="3492487"/>
              <a:chOff x="967468" y="1969491"/>
              <a:chExt cx="6446993" cy="349248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967468" y="1969491"/>
                <a:ext cx="2106601" cy="71558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ln>
                      <a:solidFill>
                        <a:schemeClr val="tx1"/>
                      </a:solidFill>
                    </a:ln>
                  </a:rPr>
                  <a:t>Primary Care Provider (PCP) Identifies a Concern requiring a specialist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519488" y="1999144"/>
                <a:ext cx="1894973" cy="15465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ln>
                      <a:solidFill>
                        <a:schemeClr val="tx1"/>
                      </a:solidFill>
                    </a:ln>
                  </a:rPr>
                  <a:t>PCP creates an </a:t>
                </a:r>
                <a:r>
                  <a:rPr lang="en-US" sz="1350" dirty="0" err="1">
                    <a:ln>
                      <a:solidFill>
                        <a:schemeClr val="tx1"/>
                      </a:solidFill>
                    </a:ln>
                  </a:rPr>
                  <a:t>eConsult</a:t>
                </a:r>
                <a:r>
                  <a:rPr lang="en-US" sz="1350" dirty="0">
                    <a:ln>
                      <a:solidFill>
                        <a:schemeClr val="tx1"/>
                      </a:solidFill>
                    </a:ln>
                  </a:rPr>
                  <a:t> to  Specialists. Can dialogue about concern/management plan. Specialty can evaluate </a:t>
                </a:r>
                <a:r>
                  <a:rPr lang="en-US" sz="1350" dirty="0" err="1">
                    <a:ln>
                      <a:solidFill>
                        <a:schemeClr val="tx1"/>
                      </a:solidFill>
                    </a:ln>
                  </a:rPr>
                  <a:t>pt</a:t>
                </a:r>
                <a:r>
                  <a:rPr lang="en-US" sz="1350" dirty="0">
                    <a:ln>
                      <a:solidFill>
                        <a:schemeClr val="tx1"/>
                      </a:solidFill>
                    </a:ln>
                  </a:rPr>
                  <a:t> F2F is needed.  </a:t>
                </a: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3074069" y="2372376"/>
                <a:ext cx="2445419" cy="0"/>
              </a:xfrm>
              <a:prstGeom prst="straightConnector1">
                <a:avLst/>
              </a:prstGeom>
              <a:ln w="635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5519488" y="4123150"/>
                <a:ext cx="1741570" cy="133882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ln>
                      <a:solidFill>
                        <a:schemeClr val="tx1"/>
                      </a:solidFill>
                    </a:ln>
                  </a:rPr>
                  <a:t>Specialist evaluates patient if a face to face is needed. Evaluation available to PCP in Electronic Med Record. </a:t>
                </a:r>
              </a:p>
            </p:txBody>
          </p:sp>
          <p:cxnSp>
            <p:nvCxnSpPr>
              <p:cNvPr id="17" name="Straight Arrow Connector 16"/>
              <p:cNvCxnSpPr>
                <a:stCxn id="10" idx="2"/>
              </p:cNvCxnSpPr>
              <p:nvPr/>
            </p:nvCxnSpPr>
            <p:spPr>
              <a:xfrm>
                <a:off x="6466975" y="3545721"/>
                <a:ext cx="0" cy="604756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Elbow Connector 21"/>
            <p:cNvCxnSpPr>
              <a:stCxn id="15" idx="1"/>
              <a:endCxn id="8" idx="2"/>
            </p:cNvCxnSpPr>
            <p:nvPr/>
          </p:nvCxnSpPr>
          <p:spPr>
            <a:xfrm rot="10800000">
              <a:off x="2020770" y="2685072"/>
              <a:ext cx="3498719" cy="2107492"/>
            </a:xfrm>
            <a:prstGeom prst="bentConnector2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8543925" y="5657850"/>
            <a:ext cx="314325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16506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96C9B-C1D8-428D-9198-AB798DEE7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2297"/>
            <a:ext cx="7886700" cy="994172"/>
          </a:xfrm>
        </p:spPr>
        <p:txBody>
          <a:bodyPr/>
          <a:lstStyle/>
          <a:p>
            <a:r>
              <a:rPr lang="en-US" dirty="0"/>
              <a:t>Financial 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7E3C0-7307-4B5E-8D05-B829BC37F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 presenters do not have any financial conflicts to disclose.</a:t>
            </a:r>
          </a:p>
        </p:txBody>
      </p:sp>
    </p:spTree>
    <p:extLst>
      <p:ext uri="{BB962C8B-B14F-4D97-AF65-F5344CB8AC3E}">
        <p14:creationId xmlns:p14="http://schemas.microsoft.com/office/powerpoint/2010/main" val="251007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287"/>
            <a:ext cx="8229600" cy="448822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Current Behavioral Health Referral Pathways in LAC DHS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6513" y="3431503"/>
            <a:ext cx="1894973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n>
                  <a:solidFill>
                    <a:schemeClr val="tx1"/>
                  </a:solidFill>
                </a:ln>
              </a:rPr>
              <a:t>PCP identifies a BH Concern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3126" y="1841481"/>
            <a:ext cx="1894973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ln>
                  <a:solidFill>
                    <a:schemeClr val="tx1"/>
                  </a:solidFill>
                </a:ln>
              </a:rPr>
              <a:t>Refer to DMH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3124" y="2282508"/>
            <a:ext cx="1894973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ln>
                  <a:solidFill>
                    <a:schemeClr val="tx1"/>
                  </a:solidFill>
                </a:ln>
              </a:rPr>
              <a:t>Encourage </a:t>
            </a:r>
            <a:r>
              <a:rPr lang="en-US" sz="1350" dirty="0" err="1">
                <a:ln>
                  <a:solidFill>
                    <a:schemeClr val="tx1"/>
                  </a:solidFill>
                </a:ln>
              </a:rPr>
              <a:t>pt</a:t>
            </a:r>
            <a:r>
              <a:rPr lang="en-US" sz="1350" dirty="0">
                <a:ln>
                  <a:solidFill>
                    <a:schemeClr val="tx1"/>
                  </a:solidFill>
                </a:ln>
              </a:rPr>
              <a:t> to go to Psych Urgent Care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3126" y="2908611"/>
            <a:ext cx="1894973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ln>
                  <a:solidFill>
                    <a:schemeClr val="tx1"/>
                  </a:solidFill>
                </a:ln>
              </a:rPr>
              <a:t>Encourage </a:t>
            </a:r>
            <a:r>
              <a:rPr lang="en-US" sz="1350" dirty="0" err="1">
                <a:ln>
                  <a:solidFill>
                    <a:schemeClr val="tx1"/>
                  </a:solidFill>
                </a:ln>
              </a:rPr>
              <a:t>pt</a:t>
            </a:r>
            <a:r>
              <a:rPr lang="en-US" sz="1350" dirty="0">
                <a:ln>
                  <a:solidFill>
                    <a:schemeClr val="tx1"/>
                  </a:solidFill>
                </a:ln>
              </a:rPr>
              <a:t> to go to the Psych 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95677" y="2596986"/>
            <a:ext cx="189497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ln>
                  <a:solidFill>
                    <a:schemeClr val="tx1"/>
                  </a:solidFill>
                </a:ln>
              </a:rPr>
              <a:t>Encourage or assist </a:t>
            </a:r>
            <a:r>
              <a:rPr lang="en-US" sz="1350" dirty="0" err="1">
                <a:ln>
                  <a:solidFill>
                    <a:schemeClr val="tx1"/>
                  </a:solidFill>
                </a:ln>
              </a:rPr>
              <a:t>pt</a:t>
            </a:r>
            <a:r>
              <a:rPr lang="en-US" sz="1350" dirty="0">
                <a:ln>
                  <a:solidFill>
                    <a:schemeClr val="tx1"/>
                  </a:solidFill>
                </a:ln>
              </a:rPr>
              <a:t> to call the LA County Substance Abuse Service Helpline (SASH)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63124" y="4380967"/>
            <a:ext cx="1894973" cy="7155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ln>
                  <a:solidFill>
                    <a:schemeClr val="tx1"/>
                  </a:solidFill>
                </a:ln>
              </a:rPr>
              <a:t>Call Psych Mobile Response Team/LAPD to </a:t>
            </a:r>
            <a:r>
              <a:rPr lang="en-US" sz="1350" dirty="0" err="1">
                <a:ln>
                  <a:solidFill>
                    <a:schemeClr val="tx1"/>
                  </a:solidFill>
                </a:ln>
              </a:rPr>
              <a:t>Eval</a:t>
            </a:r>
            <a:r>
              <a:rPr lang="en-US" sz="1350" dirty="0">
                <a:ln>
                  <a:solidFill>
                    <a:schemeClr val="tx1"/>
                  </a:solidFill>
                </a:ln>
              </a:rPr>
              <a:t>/Write a Hold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87404" y="1841263"/>
            <a:ext cx="1894973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ln>
                  <a:solidFill>
                    <a:schemeClr val="tx1"/>
                  </a:solidFill>
                </a:ln>
              </a:rPr>
              <a:t>Refer to 800-No-BUTTS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63124" y="3584149"/>
            <a:ext cx="1894973" cy="7155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ln>
                  <a:solidFill>
                    <a:schemeClr val="tx1"/>
                  </a:solidFill>
                </a:ln>
              </a:rPr>
              <a:t>Encourage </a:t>
            </a:r>
            <a:r>
              <a:rPr lang="en-US" sz="1350" dirty="0" err="1">
                <a:ln>
                  <a:solidFill>
                    <a:schemeClr val="tx1"/>
                  </a:solidFill>
                </a:ln>
              </a:rPr>
              <a:t>pt</a:t>
            </a:r>
            <a:r>
              <a:rPr lang="en-US" sz="1350" dirty="0">
                <a:ln>
                  <a:solidFill>
                    <a:schemeClr val="tx1"/>
                  </a:solidFill>
                </a:ln>
              </a:rPr>
              <a:t> to call INS company for carve out BH benefits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60313" y="4998407"/>
            <a:ext cx="1894973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ln>
                  <a:solidFill>
                    <a:schemeClr val="tx1"/>
                  </a:solidFill>
                </a:ln>
              </a:rPr>
              <a:t>Contact on site BH provider (if available)</a:t>
            </a:r>
          </a:p>
        </p:txBody>
      </p:sp>
      <p:cxnSp>
        <p:nvCxnSpPr>
          <p:cNvPr id="24" name="Elbow Connector 23"/>
          <p:cNvCxnSpPr>
            <a:stCxn id="4" idx="3"/>
            <a:endCxn id="13" idx="1"/>
          </p:cNvCxnSpPr>
          <p:nvPr/>
        </p:nvCxnSpPr>
        <p:spPr>
          <a:xfrm>
            <a:off x="5281486" y="3685419"/>
            <a:ext cx="481638" cy="256521"/>
          </a:xfrm>
          <a:prstGeom prst="bentConnector3">
            <a:avLst>
              <a:gd name="adj1" fmla="val 50000"/>
            </a:avLst>
          </a:prstGeom>
          <a:ln w="635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4" idx="0"/>
          </p:cNvCxnSpPr>
          <p:nvPr/>
        </p:nvCxnSpPr>
        <p:spPr>
          <a:xfrm rot="16200000" flipV="1">
            <a:off x="3091938" y="2189441"/>
            <a:ext cx="1461062" cy="1023062"/>
          </a:xfrm>
          <a:prstGeom prst="bentConnector3">
            <a:avLst>
              <a:gd name="adj1" fmla="val 99981"/>
            </a:avLst>
          </a:prstGeom>
          <a:ln w="635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endCxn id="10" idx="3"/>
          </p:cNvCxnSpPr>
          <p:nvPr/>
        </p:nvCxnSpPr>
        <p:spPr>
          <a:xfrm rot="10800000">
            <a:off x="3390651" y="3058652"/>
            <a:ext cx="712127" cy="323695"/>
          </a:xfrm>
          <a:prstGeom prst="bentConnector3">
            <a:avLst>
              <a:gd name="adj1" fmla="val -827"/>
            </a:avLst>
          </a:prstGeom>
          <a:ln w="635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4" idx="3"/>
            <a:endCxn id="7" idx="1"/>
          </p:cNvCxnSpPr>
          <p:nvPr/>
        </p:nvCxnSpPr>
        <p:spPr>
          <a:xfrm flipV="1">
            <a:off x="5281486" y="3162527"/>
            <a:ext cx="481640" cy="522892"/>
          </a:xfrm>
          <a:prstGeom prst="bentConnector3">
            <a:avLst>
              <a:gd name="adj1" fmla="val 50000"/>
            </a:avLst>
          </a:prstGeom>
          <a:ln w="63500"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rot="5400000" flipH="1" flipV="1">
            <a:off x="4446084" y="2105898"/>
            <a:ext cx="1442956" cy="1191125"/>
          </a:xfrm>
          <a:prstGeom prst="bentConnector3">
            <a:avLst>
              <a:gd name="adj1" fmla="val 99728"/>
            </a:avLst>
          </a:prstGeom>
          <a:ln w="635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4102769" y="3896188"/>
            <a:ext cx="0" cy="1114259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/>
          <p:nvPr/>
        </p:nvCxnSpPr>
        <p:spPr>
          <a:xfrm>
            <a:off x="4572003" y="3890189"/>
            <a:ext cx="1191122" cy="818700"/>
          </a:xfrm>
          <a:prstGeom prst="bentConnector3">
            <a:avLst>
              <a:gd name="adj1" fmla="val 1515"/>
            </a:avLst>
          </a:prstGeom>
          <a:ln w="635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>
            <a:endCxn id="10" idx="2"/>
          </p:cNvCxnSpPr>
          <p:nvPr/>
        </p:nvCxnSpPr>
        <p:spPr>
          <a:xfrm rot="16200000" flipV="1">
            <a:off x="2363158" y="3600322"/>
            <a:ext cx="1494178" cy="1334165"/>
          </a:xfrm>
          <a:prstGeom prst="bentConnector3">
            <a:avLst>
              <a:gd name="adj1" fmla="val 50000"/>
            </a:avLst>
          </a:prstGeom>
          <a:ln w="635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flipV="1">
            <a:off x="5272464" y="5067539"/>
            <a:ext cx="1455325" cy="167316"/>
          </a:xfrm>
          <a:prstGeom prst="bentConnector2">
            <a:avLst/>
          </a:prstGeom>
          <a:ln w="635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>
            <a:stCxn id="14" idx="3"/>
          </p:cNvCxnSpPr>
          <p:nvPr/>
        </p:nvCxnSpPr>
        <p:spPr>
          <a:xfrm flipV="1">
            <a:off x="5255286" y="4051302"/>
            <a:ext cx="525016" cy="1201021"/>
          </a:xfrm>
          <a:prstGeom prst="bentConnector2">
            <a:avLst/>
          </a:prstGeom>
          <a:ln w="635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/>
          <p:nvPr/>
        </p:nvCxnSpPr>
        <p:spPr>
          <a:xfrm rot="5400000" flipH="1" flipV="1">
            <a:off x="4515471" y="3977824"/>
            <a:ext cx="2089794" cy="424270"/>
          </a:xfrm>
          <a:prstGeom prst="bentConnector3">
            <a:avLst>
              <a:gd name="adj1" fmla="val 50000"/>
            </a:avLst>
          </a:prstGeom>
          <a:ln w="635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>
            <a:endCxn id="6" idx="1"/>
          </p:cNvCxnSpPr>
          <p:nvPr/>
        </p:nvCxnSpPr>
        <p:spPr>
          <a:xfrm rot="5400000" flipH="1" flipV="1">
            <a:off x="4279740" y="3751472"/>
            <a:ext cx="2698432" cy="268336"/>
          </a:xfrm>
          <a:prstGeom prst="bentConnector2">
            <a:avLst/>
          </a:prstGeom>
          <a:ln w="635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131"/>
          <p:cNvCxnSpPr>
            <a:endCxn id="5" idx="1"/>
          </p:cNvCxnSpPr>
          <p:nvPr/>
        </p:nvCxnSpPr>
        <p:spPr>
          <a:xfrm rot="5400000" flipH="1" flipV="1">
            <a:off x="4100007" y="3488080"/>
            <a:ext cx="3159677" cy="166562"/>
          </a:xfrm>
          <a:prstGeom prst="bentConnector2">
            <a:avLst/>
          </a:prstGeom>
          <a:ln w="635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21995" y="5572789"/>
            <a:ext cx="223284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cxnSp>
        <p:nvCxnSpPr>
          <p:cNvPr id="33" name="Elbow Connector 32"/>
          <p:cNvCxnSpPr>
            <a:endCxn id="6" idx="1"/>
          </p:cNvCxnSpPr>
          <p:nvPr/>
        </p:nvCxnSpPr>
        <p:spPr>
          <a:xfrm flipV="1">
            <a:off x="4848338" y="2536424"/>
            <a:ext cx="914786" cy="880019"/>
          </a:xfrm>
          <a:prstGeom prst="bentConnector3">
            <a:avLst>
              <a:gd name="adj1" fmla="val -1367"/>
            </a:avLst>
          </a:prstGeom>
          <a:ln w="635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789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61371" y="831907"/>
            <a:ext cx="6857999" cy="5143500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831907"/>
            <a:ext cx="6115050" cy="46492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7858" y="5398234"/>
            <a:ext cx="228581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(Behavioral Health)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684215" y="4512810"/>
            <a:ext cx="642607" cy="916700"/>
          </a:xfrm>
          <a:prstGeom prst="line">
            <a:avLst/>
          </a:prstGeom>
          <a:ln w="50800">
            <a:solidFill>
              <a:srgbClr val="FF0000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2"/>
          <p:cNvSpPr txBox="1">
            <a:spLocks/>
          </p:cNvSpPr>
          <p:nvPr/>
        </p:nvSpPr>
        <p:spPr>
          <a:xfrm>
            <a:off x="7258050" y="5601891"/>
            <a:ext cx="400050" cy="273844"/>
          </a:xfrm>
          <a:prstGeom prst="rect">
            <a:avLst/>
          </a:prstGeom>
          <a:ln/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111FA1-5AF9-0647-B31D-D6250D4530A3}" type="slidenum">
              <a:rPr lang="en-US" sz="900">
                <a:solidFill>
                  <a:schemeClr val="bg1"/>
                </a:solidFill>
              </a:rPr>
              <a:pPr/>
              <a:t>20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6136" y="5398234"/>
            <a:ext cx="18255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(Primary Care)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111175" y="4641397"/>
            <a:ext cx="418088" cy="802619"/>
          </a:xfrm>
          <a:prstGeom prst="line">
            <a:avLst/>
          </a:prstGeom>
          <a:ln w="50800">
            <a:solidFill>
              <a:srgbClr val="FF0000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255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B615-59BC-4085-8515-9E8C5421E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Integration of Services in the LA County Health Agency: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16FD8-AB11-408B-85F3-1A8C78E6A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87" y="1421593"/>
            <a:ext cx="9063613" cy="4525963"/>
          </a:xfrm>
        </p:spPr>
        <p:txBody>
          <a:bodyPr/>
          <a:lstStyle/>
          <a:p>
            <a:r>
              <a:rPr lang="en-US" sz="2200" u="sng" dirty="0"/>
              <a:t>Barriers/Challenges</a:t>
            </a:r>
          </a:p>
          <a:p>
            <a:pPr lvl="1"/>
            <a:r>
              <a:rPr lang="en-US" sz="2200" dirty="0"/>
              <a:t>Health Information Exchange (HIE): Roles</a:t>
            </a:r>
          </a:p>
          <a:p>
            <a:pPr lvl="1"/>
            <a:r>
              <a:rPr lang="en-US" sz="2200" dirty="0"/>
              <a:t>Health Information Exchange (HIE): Tech/Logistics</a:t>
            </a:r>
          </a:p>
          <a:p>
            <a:pPr lvl="1"/>
            <a:r>
              <a:rPr lang="en-US" sz="2200" dirty="0"/>
              <a:t>Siloed Systems of Care: Physical Health vs. Mental Health vs. Substance Use providers are:</a:t>
            </a:r>
          </a:p>
          <a:p>
            <a:pPr lvl="2"/>
            <a:r>
              <a:rPr lang="en-US" sz="2200" dirty="0"/>
              <a:t>Located in different clinics</a:t>
            </a:r>
          </a:p>
          <a:p>
            <a:pPr lvl="2"/>
            <a:r>
              <a:rPr lang="en-US" sz="2200" dirty="0"/>
              <a:t>Use different computer systems</a:t>
            </a:r>
          </a:p>
          <a:p>
            <a:pPr lvl="2"/>
            <a:r>
              <a:rPr lang="en-US" sz="2200" dirty="0"/>
              <a:t>Limited in the types of services they can provide by funding stream.</a:t>
            </a:r>
          </a:p>
          <a:p>
            <a:r>
              <a:rPr lang="en-US" sz="2200" u="sng" dirty="0"/>
              <a:t>Solutions</a:t>
            </a:r>
          </a:p>
          <a:p>
            <a:pPr lvl="1"/>
            <a:r>
              <a:rPr lang="en-US" sz="2200" dirty="0"/>
              <a:t>Bring IBH to primary care where the majority of the patients come. </a:t>
            </a:r>
          </a:p>
          <a:p>
            <a:pPr lvl="1"/>
            <a:r>
              <a:rPr lang="en-US" sz="2200" dirty="0"/>
              <a:t>Proposal will increase access to Services,  but integrated behavioral health (IBH) conditional to Release of Information for HIE.</a:t>
            </a:r>
          </a:p>
          <a:p>
            <a:pPr lvl="1"/>
            <a:r>
              <a:rPr lang="en-US" sz="2200" dirty="0"/>
              <a:t>Use new SUD funding stream to fund positions to provide broad range BH Services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9171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B615-59BC-4085-8515-9E8C5421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3880713"/>
          </a:xfrm>
        </p:spPr>
        <p:txBody>
          <a:bodyPr/>
          <a:lstStyle/>
          <a:p>
            <a:pPr algn="ctr"/>
            <a:r>
              <a:rPr lang="en-US" dirty="0"/>
              <a:t>Integration of Behavioral Services in the </a:t>
            </a:r>
            <a:br>
              <a:rPr lang="en-US" dirty="0"/>
            </a:br>
            <a:r>
              <a:rPr lang="en-US" dirty="0"/>
              <a:t>LA County Health Agency: </a:t>
            </a:r>
            <a:br>
              <a:rPr lang="en-US" dirty="0"/>
            </a:br>
            <a:r>
              <a:rPr lang="en-US" dirty="0"/>
              <a:t>Future State</a:t>
            </a:r>
          </a:p>
        </p:txBody>
      </p:sp>
    </p:spTree>
    <p:extLst>
      <p:ext uri="{BB962C8B-B14F-4D97-AF65-F5344CB8AC3E}">
        <p14:creationId xmlns:p14="http://schemas.microsoft.com/office/powerpoint/2010/main" val="2004173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Operationalization of Integrated Behavioral Health Services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5900" y="3238225"/>
            <a:ext cx="1588168" cy="13388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ln>
                  <a:solidFill>
                    <a:schemeClr val="tx1"/>
                  </a:solidFill>
                </a:ln>
              </a:rPr>
              <a:t>PCP Identifies a Behavioral Health Concern</a:t>
            </a:r>
          </a:p>
          <a:p>
            <a:endParaRPr lang="en-US" sz="1350" dirty="0">
              <a:ln>
                <a:solidFill>
                  <a:schemeClr val="tx1"/>
                </a:solidFill>
              </a:ln>
            </a:endParaRPr>
          </a:p>
          <a:p>
            <a:endParaRPr lang="en-US" sz="1350" dirty="0">
              <a:ln>
                <a:solidFill>
                  <a:schemeClr val="tx1"/>
                </a:solidFill>
              </a:ln>
            </a:endParaRPr>
          </a:p>
          <a:p>
            <a:endParaRPr lang="en-US" sz="135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8819" y="3134350"/>
            <a:ext cx="1894973" cy="13388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ln>
                  <a:solidFill>
                    <a:schemeClr val="tx1"/>
                  </a:solidFill>
                </a:ln>
              </a:rPr>
              <a:t>Contacts on-site DHS BH Provider for immediate evaluation, treatment or consultation. Uses other resources only if needed.</a:t>
            </a:r>
          </a:p>
        </p:txBody>
      </p:sp>
      <p:cxnSp>
        <p:nvCxnSpPr>
          <p:cNvPr id="14" name="Straight Arrow Connector 13"/>
          <p:cNvCxnSpPr>
            <a:endCxn id="10" idx="1"/>
          </p:cNvCxnSpPr>
          <p:nvPr/>
        </p:nvCxnSpPr>
        <p:spPr>
          <a:xfrm>
            <a:off x="3074068" y="3803764"/>
            <a:ext cx="434751" cy="0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85901" y="2016364"/>
            <a:ext cx="1588168" cy="7155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ln>
                  <a:solidFill>
                    <a:schemeClr val="tx1"/>
                  </a:solidFill>
                </a:ln>
              </a:rPr>
              <a:t>PCMH Team identifies a BH Concern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70670" y="1710653"/>
            <a:ext cx="1894973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 err="1">
                <a:ln>
                  <a:solidFill>
                    <a:schemeClr val="tx1"/>
                  </a:solidFill>
                </a:ln>
              </a:rPr>
              <a:t>eConsult</a:t>
            </a:r>
            <a:r>
              <a:rPr lang="en-US" sz="1350" dirty="0">
                <a:ln>
                  <a:solidFill>
                    <a:schemeClr val="tx1"/>
                  </a:solidFill>
                </a:ln>
              </a:rPr>
              <a:t> to DMH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79689" y="2135631"/>
            <a:ext cx="1894973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ln>
                  <a:solidFill>
                    <a:schemeClr val="tx1"/>
                  </a:solidFill>
                </a:ln>
              </a:rPr>
              <a:t>Referral to  to Psych Urgent Care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54231" y="2781943"/>
            <a:ext cx="1894973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ln>
                  <a:solidFill>
                    <a:schemeClr val="tx1"/>
                  </a:solidFill>
                </a:ln>
              </a:rPr>
              <a:t>Go to the Psych 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70665" y="3831181"/>
            <a:ext cx="1894973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ln>
                  <a:solidFill>
                    <a:schemeClr val="tx1"/>
                  </a:solidFill>
                </a:ln>
              </a:rPr>
              <a:t>Admit to Higher level SUD Services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70666" y="4763116"/>
            <a:ext cx="1894973" cy="7155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ln>
                  <a:solidFill>
                    <a:schemeClr val="tx1"/>
                  </a:solidFill>
                </a:ln>
              </a:rPr>
              <a:t>Call Psych Mobile Response Team/LAPD to </a:t>
            </a:r>
            <a:r>
              <a:rPr lang="en-US" sz="1350" dirty="0" err="1">
                <a:ln>
                  <a:solidFill>
                    <a:schemeClr val="tx1"/>
                  </a:solidFill>
                </a:ln>
              </a:rPr>
              <a:t>Eval</a:t>
            </a:r>
            <a:r>
              <a:rPr lang="en-US" sz="1350" dirty="0">
                <a:ln>
                  <a:solidFill>
                    <a:schemeClr val="tx1"/>
                  </a:solidFill>
                </a:ln>
              </a:rPr>
              <a:t>/Write a Hold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79689" y="4410169"/>
            <a:ext cx="1894973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ln>
                  <a:solidFill>
                    <a:schemeClr val="tx1"/>
                  </a:solidFill>
                </a:ln>
              </a:rPr>
              <a:t>Call 800-No-BUTTS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70665" y="3239210"/>
            <a:ext cx="1894973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ln>
                  <a:solidFill>
                    <a:schemeClr val="tx1"/>
                  </a:solidFill>
                </a:ln>
              </a:rPr>
              <a:t>Link to Payor based carve out BH benefits</a:t>
            </a:r>
          </a:p>
        </p:txBody>
      </p:sp>
      <p:cxnSp>
        <p:nvCxnSpPr>
          <p:cNvPr id="34" name="Elbow Connector 33"/>
          <p:cNvCxnSpPr>
            <a:stCxn id="10" idx="3"/>
            <a:endCxn id="18" idx="1"/>
          </p:cNvCxnSpPr>
          <p:nvPr/>
        </p:nvCxnSpPr>
        <p:spPr>
          <a:xfrm flipV="1">
            <a:off x="5403792" y="1860694"/>
            <a:ext cx="566878" cy="1943070"/>
          </a:xfrm>
          <a:prstGeom prst="bentConnector3">
            <a:avLst>
              <a:gd name="adj1" fmla="val 50000"/>
            </a:avLst>
          </a:prstGeom>
          <a:ln w="635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0" idx="3"/>
            <a:endCxn id="19" idx="1"/>
          </p:cNvCxnSpPr>
          <p:nvPr/>
        </p:nvCxnSpPr>
        <p:spPr>
          <a:xfrm flipV="1">
            <a:off x="5403792" y="2389547"/>
            <a:ext cx="575897" cy="1414217"/>
          </a:xfrm>
          <a:prstGeom prst="bentConnector3">
            <a:avLst>
              <a:gd name="adj1" fmla="val 50000"/>
            </a:avLst>
          </a:prstGeom>
          <a:ln w="635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0" idx="3"/>
            <a:endCxn id="20" idx="1"/>
          </p:cNvCxnSpPr>
          <p:nvPr/>
        </p:nvCxnSpPr>
        <p:spPr>
          <a:xfrm flipV="1">
            <a:off x="5403792" y="2931984"/>
            <a:ext cx="550439" cy="871780"/>
          </a:xfrm>
          <a:prstGeom prst="bentConnector3">
            <a:avLst>
              <a:gd name="adj1" fmla="val 50000"/>
            </a:avLst>
          </a:prstGeom>
          <a:ln w="635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0" idx="3"/>
            <a:endCxn id="21" idx="1"/>
          </p:cNvCxnSpPr>
          <p:nvPr/>
        </p:nvCxnSpPr>
        <p:spPr>
          <a:xfrm>
            <a:off x="5403792" y="3803764"/>
            <a:ext cx="566873" cy="281333"/>
          </a:xfrm>
          <a:prstGeom prst="bentConnector3">
            <a:avLst>
              <a:gd name="adj1" fmla="val 50000"/>
            </a:avLst>
          </a:prstGeom>
          <a:ln w="635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22" idx="1"/>
            <a:endCxn id="10" idx="3"/>
          </p:cNvCxnSpPr>
          <p:nvPr/>
        </p:nvCxnSpPr>
        <p:spPr>
          <a:xfrm rot="10800000">
            <a:off x="5403792" y="3803765"/>
            <a:ext cx="566874" cy="1317143"/>
          </a:xfrm>
          <a:prstGeom prst="bentConnector3">
            <a:avLst>
              <a:gd name="adj1" fmla="val 50000"/>
            </a:avLst>
          </a:prstGeom>
          <a:ln w="635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57200" y="5871910"/>
            <a:ext cx="8229599" cy="3000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ESTABLISH &amp; MONITOR METRICS OF PERFORMANCE</a:t>
            </a:r>
          </a:p>
        </p:txBody>
      </p:sp>
      <p:cxnSp>
        <p:nvCxnSpPr>
          <p:cNvPr id="65" name="Elbow Connector 64"/>
          <p:cNvCxnSpPr>
            <a:stCxn id="10" idx="3"/>
            <a:endCxn id="24" idx="1"/>
          </p:cNvCxnSpPr>
          <p:nvPr/>
        </p:nvCxnSpPr>
        <p:spPr>
          <a:xfrm flipV="1">
            <a:off x="5403792" y="3493126"/>
            <a:ext cx="566873" cy="310638"/>
          </a:xfrm>
          <a:prstGeom prst="bentConnector3">
            <a:avLst>
              <a:gd name="adj1" fmla="val 50000"/>
            </a:avLst>
          </a:prstGeom>
          <a:ln w="635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0" idx="3"/>
            <a:endCxn id="23" idx="1"/>
          </p:cNvCxnSpPr>
          <p:nvPr/>
        </p:nvCxnSpPr>
        <p:spPr>
          <a:xfrm>
            <a:off x="5403792" y="3803764"/>
            <a:ext cx="575897" cy="756446"/>
          </a:xfrm>
          <a:prstGeom prst="bentConnector3">
            <a:avLst>
              <a:gd name="adj1" fmla="val 50000"/>
            </a:avLst>
          </a:prstGeom>
          <a:ln w="635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6" idx="2"/>
            <a:endCxn id="8" idx="0"/>
          </p:cNvCxnSpPr>
          <p:nvPr/>
        </p:nvCxnSpPr>
        <p:spPr>
          <a:xfrm flipH="1">
            <a:off x="2279984" y="2731945"/>
            <a:ext cx="1" cy="506280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>
            <a:stCxn id="16" idx="3"/>
            <a:endCxn id="10" idx="0"/>
          </p:cNvCxnSpPr>
          <p:nvPr/>
        </p:nvCxnSpPr>
        <p:spPr>
          <a:xfrm>
            <a:off x="3074069" y="2374155"/>
            <a:ext cx="1382237" cy="760195"/>
          </a:xfrm>
          <a:prstGeom prst="bentConnector2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86775" y="5600700"/>
            <a:ext cx="314325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0" y="5571828"/>
            <a:ext cx="5100320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Services Provided within Primary Care Medical Homes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67422" y="5567422"/>
            <a:ext cx="3119377" cy="3000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BH Managed Referrals Outside PCMH</a:t>
            </a:r>
          </a:p>
        </p:txBody>
      </p:sp>
    </p:spTree>
    <p:extLst>
      <p:ext uri="{BB962C8B-B14F-4D97-AF65-F5344CB8AC3E}">
        <p14:creationId xmlns:p14="http://schemas.microsoft.com/office/powerpoint/2010/main" val="354010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los angeles county department of health ser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00" y="2638125"/>
            <a:ext cx="2924687" cy="21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s Angeles County - Health Agency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823" y="724663"/>
            <a:ext cx="1334142" cy="117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0031" y="2002232"/>
            <a:ext cx="8202261" cy="3326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36" name="Picture 12" descr="Image result for los angeles county department of public heal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83" y="3226127"/>
            <a:ext cx="3123663" cy="111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471" y="2002232"/>
            <a:ext cx="801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Convergence: Aligning Agency Resources to Maximize Patient Access &amp; Impact </a:t>
            </a:r>
          </a:p>
        </p:txBody>
      </p:sp>
      <p:sp>
        <p:nvSpPr>
          <p:cNvPr id="3" name="Curved Up Arrow 2"/>
          <p:cNvSpPr/>
          <p:nvPr/>
        </p:nvSpPr>
        <p:spPr>
          <a:xfrm>
            <a:off x="1289304" y="4345439"/>
            <a:ext cx="3456032" cy="1424425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 flipH="1">
            <a:off x="4032504" y="4345439"/>
            <a:ext cx="3858768" cy="1424425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6" descr="Image result for LA County Department of Mental Health logo">
            <a:extLst>
              <a:ext uri="{FF2B5EF4-FFF2-40B4-BE49-F238E27FC236}">
                <a16:creationId xmlns:a16="http://schemas.microsoft.com/office/drawing/2014/main" id="{AA0E653F-9CCC-4052-BCC3-B12CAE15F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6127"/>
            <a:ext cx="2712475" cy="91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48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682DB-D7AD-4C47-B8A7-2275574EF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2009"/>
            <a:ext cx="3572540" cy="8724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ACD80-265B-4E21-8972-B84BEED87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154" y="3250145"/>
            <a:ext cx="2473883" cy="639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B9CA534-DE33-497B-A3B2-CF6A0E6448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3674" t="10660" r="24614" b="9318"/>
          <a:stretch/>
        </p:blipFill>
        <p:spPr>
          <a:xfrm>
            <a:off x="1603566" y="747638"/>
            <a:ext cx="5729468" cy="601353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62F5A1-5939-4A46-9F37-8CADD8FD52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24F97-6809-4569-BEF4-D83F16C401DB}"/>
              </a:ext>
            </a:extLst>
          </p:cNvPr>
          <p:cNvSpPr/>
          <p:nvPr/>
        </p:nvSpPr>
        <p:spPr>
          <a:xfrm>
            <a:off x="3124008" y="3564327"/>
            <a:ext cx="3624583" cy="84315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59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2A504-0EB5-47E2-98E9-D388E447A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4811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Workshop: </a:t>
            </a:r>
            <a:br>
              <a:rPr lang="en-US" dirty="0"/>
            </a:br>
            <a:r>
              <a:rPr lang="en-US" dirty="0"/>
              <a:t>Time to Develop your own Integration Solutions</a:t>
            </a:r>
          </a:p>
        </p:txBody>
      </p:sp>
    </p:spTree>
    <p:extLst>
      <p:ext uri="{BB962C8B-B14F-4D97-AF65-F5344CB8AC3E}">
        <p14:creationId xmlns:p14="http://schemas.microsoft.com/office/powerpoint/2010/main" val="4132880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2A504-0EB5-47E2-98E9-D388E447A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Workshop: Time to Develop your own Integration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4DD89-C469-4D3F-AA7D-1256FB75E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you want to do?</a:t>
            </a:r>
          </a:p>
          <a:p>
            <a:r>
              <a:rPr lang="en-US" dirty="0"/>
              <a:t>Activities: </a:t>
            </a:r>
          </a:p>
          <a:p>
            <a:pPr lvl="1"/>
            <a:r>
              <a:rPr lang="en-US" dirty="0"/>
              <a:t>Principles/Goal</a:t>
            </a:r>
          </a:p>
          <a:p>
            <a:pPr lvl="1"/>
            <a:r>
              <a:rPr lang="en-US" dirty="0"/>
              <a:t>Opportunities/Roles</a:t>
            </a:r>
          </a:p>
          <a:p>
            <a:pPr lvl="1"/>
            <a:r>
              <a:rPr lang="en-US" dirty="0"/>
              <a:t>Barriers/Challenges</a:t>
            </a:r>
          </a:p>
          <a:p>
            <a:pPr lvl="1"/>
            <a:r>
              <a:rPr lang="en-US" dirty="0"/>
              <a:t>Model/Solutions</a:t>
            </a:r>
          </a:p>
          <a:p>
            <a:pPr lvl="2"/>
            <a:r>
              <a:rPr lang="en-US" dirty="0"/>
              <a:t>Identify and outline steps needed to implement</a:t>
            </a:r>
          </a:p>
          <a:p>
            <a:pPr lvl="3"/>
            <a:r>
              <a:rPr lang="en-US" dirty="0"/>
              <a:t>E.g. projection; budget request; hiring; policy</a:t>
            </a:r>
          </a:p>
          <a:p>
            <a:pPr lvl="2"/>
            <a:r>
              <a:rPr lang="en-US" dirty="0"/>
              <a:t>ID elements of design/intent to address challenges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32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4D003-B72F-4FF3-815A-BA1B10B59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1: Form a workgroup of 3-5 people.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89436-FE9D-4746-81A2-E4037080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You don’t have to look far. </a:t>
            </a:r>
          </a:p>
          <a:p>
            <a:r>
              <a:rPr lang="en-US" dirty="0"/>
              <a:t>Introduce yourself to 2-4 people around you and……..</a:t>
            </a:r>
          </a:p>
          <a:p>
            <a:pPr marL="1828800" lvl="4" indent="0">
              <a:buNone/>
            </a:pPr>
            <a:endParaRPr lang="en-US" dirty="0"/>
          </a:p>
          <a:p>
            <a:pPr marL="1828800" lvl="4" indent="0">
              <a:buNone/>
            </a:pPr>
            <a:endParaRPr lang="en-US" dirty="0"/>
          </a:p>
          <a:p>
            <a:pPr marL="1828800" lvl="4" indent="0">
              <a:buNone/>
            </a:pPr>
            <a:endParaRPr lang="en-US" dirty="0"/>
          </a:p>
          <a:p>
            <a:pPr marL="1828800" lvl="4" indent="0">
              <a:buNone/>
            </a:pPr>
            <a:endParaRPr lang="en-US" dirty="0"/>
          </a:p>
          <a:p>
            <a:pPr marL="1828800" lvl="4" indent="0" algn="ctr">
              <a:buNone/>
            </a:pPr>
            <a:endParaRPr lang="en-US" dirty="0"/>
          </a:p>
          <a:p>
            <a:pPr marL="1828800" lvl="4" indent="0" algn="ctr">
              <a:buNone/>
            </a:pPr>
            <a:endParaRPr lang="en-US" dirty="0"/>
          </a:p>
          <a:p>
            <a:pPr marL="1828800" lvl="4" indent="0" algn="ctr">
              <a:buNone/>
            </a:pPr>
            <a:endParaRPr lang="en-US" dirty="0"/>
          </a:p>
          <a:p>
            <a:pPr marL="1828800" lvl="4" indent="0" algn="ctr">
              <a:buNone/>
            </a:pPr>
            <a:r>
              <a:rPr lang="en-US" sz="3200" dirty="0"/>
              <a:t>NOW you have a workgroup!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Image result for poof">
            <a:extLst>
              <a:ext uri="{FF2B5EF4-FFF2-40B4-BE49-F238E27FC236}">
                <a16:creationId xmlns:a16="http://schemas.microsoft.com/office/drawing/2014/main" id="{DD86AE89-4F92-4C81-A86C-016533ECB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010" y="2632773"/>
            <a:ext cx="3369979" cy="224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20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96C9B-C1D8-428D-9198-AB798DEE7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2297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Warning!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7E3C0-7307-4B5E-8D05-B829BC37F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02" y="2779939"/>
            <a:ext cx="7886700" cy="2697713"/>
          </a:xfrm>
        </p:spPr>
        <p:txBody>
          <a:bodyPr>
            <a:normAutofit/>
          </a:bodyPr>
          <a:lstStyle/>
          <a:p>
            <a:r>
              <a:rPr lang="en-US" sz="2100" dirty="0"/>
              <a:t>This is a workshop.</a:t>
            </a:r>
          </a:p>
          <a:p>
            <a:r>
              <a:rPr lang="en-US" sz="2100" dirty="0"/>
              <a:t>You may have fun, but you will be asked to do stuff.</a:t>
            </a:r>
          </a:p>
          <a:p>
            <a:pPr marL="0" indent="0" algn="ctr">
              <a:buNone/>
            </a:pPr>
            <a:r>
              <a:rPr lang="en-US" sz="2100" dirty="0"/>
              <a:t>(You can’t integrate services by only talking to yourself) </a:t>
            </a:r>
          </a:p>
          <a:p>
            <a:r>
              <a:rPr lang="en-US" sz="2100" dirty="0"/>
              <a:t>If you are highly allergic to interacting with others, it is not too late to choose a different session. </a:t>
            </a:r>
          </a:p>
          <a:p>
            <a:r>
              <a:rPr lang="en-US" sz="2100" dirty="0"/>
              <a:t>We won’t be offended (much).</a:t>
            </a:r>
          </a:p>
        </p:txBody>
      </p:sp>
      <p:pic>
        <p:nvPicPr>
          <p:cNvPr id="1028" name="Picture 4" descr="https://media5.picsearch.com/is?kGWiRaQN1O0mZbPqEhsXmdaiDFFI9dx_QtnWbTJRGP8&amp;height=240">
            <a:extLst>
              <a:ext uri="{FF2B5EF4-FFF2-40B4-BE49-F238E27FC236}">
                <a16:creationId xmlns:a16="http://schemas.microsoft.com/office/drawing/2014/main" id="{027151A6-44E1-471D-BE7A-6A0A1A59C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57250"/>
            <a:ext cx="2057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media5.picsearch.com/is?kGWiRaQN1O0mZbPqEhsXmdaiDFFI9dx_QtnWbTJRGP8&amp;height=240">
            <a:extLst>
              <a:ext uri="{FF2B5EF4-FFF2-40B4-BE49-F238E27FC236}">
                <a16:creationId xmlns:a16="http://schemas.microsoft.com/office/drawing/2014/main" id="{8F033233-B754-4AF0-94FE-07A27B48D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2057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207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4D003-B72F-4FF3-815A-BA1B10B59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2: What do you want to do?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89436-FE9D-4746-81A2-E40370802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to clearly define the problem that you are wanting to address.</a:t>
            </a:r>
          </a:p>
          <a:p>
            <a:r>
              <a:rPr lang="en-US" dirty="0"/>
              <a:t>Why is this a problem? What is problematic about it? </a:t>
            </a:r>
          </a:p>
          <a:p>
            <a:r>
              <a:rPr lang="en-US" dirty="0"/>
              <a:t>What would ‘better’ look like?  </a:t>
            </a:r>
          </a:p>
          <a:p>
            <a:r>
              <a:rPr lang="en-US" dirty="0"/>
              <a:t>What are you wanting your solution to help improve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63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4D003-B72F-4FF3-815A-BA1B10B59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3: What are the principles you want to establish in approaching your problem?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89436-FE9D-4746-81A2-E40370802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principles that you want to use to guide the development of your solution? </a:t>
            </a:r>
          </a:p>
          <a:p>
            <a:r>
              <a:rPr lang="en-US" b="1" dirty="0"/>
              <a:t>Try to limit these to no more than 3 principles. </a:t>
            </a:r>
          </a:p>
          <a:p>
            <a:r>
              <a:rPr lang="en-US" dirty="0"/>
              <a:t>Example: For our Integrated Behavioral Health project, some of our principles were:</a:t>
            </a:r>
          </a:p>
          <a:p>
            <a:pPr lvl="1"/>
            <a:r>
              <a:rPr lang="en-US" dirty="0"/>
              <a:t>Services needed to be provided where the majority of the patients are. </a:t>
            </a:r>
          </a:p>
          <a:p>
            <a:pPr lvl="1"/>
            <a:r>
              <a:rPr lang="en-US" dirty="0"/>
              <a:t>Integrated Behavioral health providers should be able to address a range of behavioral health conditions.</a:t>
            </a:r>
          </a:p>
          <a:p>
            <a:pPr lvl="1"/>
            <a:r>
              <a:rPr lang="en-US" dirty="0"/>
              <a:t>Services should be revenue generating vs. draining.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29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DE567-115F-45FE-AC7B-EB3A0628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65215"/>
            <a:ext cx="8229600" cy="634985"/>
          </a:xfrm>
        </p:spPr>
        <p:txBody>
          <a:bodyPr/>
          <a:lstStyle/>
          <a:p>
            <a:r>
              <a:rPr lang="en-US" dirty="0"/>
              <a:t>Step 4: What are the opportunities that you want to seize? Who are the persons/roles that the need to be considered and included?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1BC9-16A5-452D-AB56-073A838EE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r>
              <a:rPr lang="en-US" dirty="0"/>
              <a:t>What challenges/opportunities currently exist in your organization that can support your effort? </a:t>
            </a:r>
          </a:p>
          <a:p>
            <a:r>
              <a:rPr lang="en-US" dirty="0"/>
              <a:t>How can you align what you are trying to do with your organization’s priorities/needs? </a:t>
            </a:r>
          </a:p>
          <a:p>
            <a:r>
              <a:rPr lang="en-US" dirty="0"/>
              <a:t>Who are the critical players to involve in your effort?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AC0AA7-CFE1-4CC7-BE9E-ACD735542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A070F-DF36-4E9A-8AAA-950A737DB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1B6BF-8D73-482C-802E-A8B7468F3D8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4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DE567-115F-45FE-AC7B-EB3A06285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What are the Barriers and Challenges that you expect to face or must overcome?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1BC9-16A5-452D-AB56-073A838EE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AC0AA7-CFE1-4CC7-BE9E-ACD735542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A070F-DF36-4E9A-8AAA-950A737DB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1B6BF-8D73-482C-802E-A8B7468F3D8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12BA76-479E-46D9-BCA5-4B62F0404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F49B15-D44E-4EB1-8A9E-F21BD129FE2E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6032" indent="-256032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784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2034" lvl="1" indent="0">
              <a:buNone/>
            </a:pPr>
            <a:endParaRPr lang="en-US" dirty="0"/>
          </a:p>
          <a:p>
            <a:r>
              <a:rPr lang="en-US" dirty="0"/>
              <a:t>What barriers or challenges to your efforts are you anticipating? (Note: They could be situations or persons)</a:t>
            </a:r>
          </a:p>
          <a:p>
            <a:r>
              <a:rPr lang="en-US" dirty="0"/>
              <a:t>Who is critical to have buy in from for your project to move forward and </a:t>
            </a:r>
            <a:r>
              <a:rPr lang="en-US"/>
              <a:t>be successful?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525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DE567-115F-45FE-AC7B-EB3A0628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65215"/>
            <a:ext cx="8229600" cy="634985"/>
          </a:xfrm>
        </p:spPr>
        <p:txBody>
          <a:bodyPr/>
          <a:lstStyle/>
          <a:p>
            <a:r>
              <a:rPr lang="en-US" dirty="0"/>
              <a:t>Step 6: Make Models for potential solutions to the problem that you want to address.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1BC9-16A5-452D-AB56-073A838EE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r>
              <a:rPr lang="en-US" sz="2800" dirty="0"/>
              <a:t>Identify and outline steps needed to implement your solution</a:t>
            </a:r>
          </a:p>
          <a:p>
            <a:pPr lvl="1"/>
            <a:r>
              <a:rPr lang="en-US" sz="2800" dirty="0"/>
              <a:t>E.g. projection; budget request; hiring; policy</a:t>
            </a:r>
          </a:p>
          <a:p>
            <a:r>
              <a:rPr lang="en-US" sz="2800" dirty="0"/>
              <a:t>Identify elements of design that are intended to address challenges.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AC0AA7-CFE1-4CC7-BE9E-ACD735542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A070F-DF36-4E9A-8AAA-950A737DB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1B6BF-8D73-482C-802E-A8B7468F3D8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43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DE567-115F-45FE-AC7B-EB3A0628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65215"/>
            <a:ext cx="8229600" cy="634985"/>
          </a:xfrm>
        </p:spPr>
        <p:txBody>
          <a:bodyPr/>
          <a:lstStyle/>
          <a:p>
            <a:pPr algn="ctr"/>
            <a:r>
              <a:rPr lang="en-US" dirty="0"/>
              <a:t>It’s GO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1BC9-16A5-452D-AB56-073A838EE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r>
              <a:rPr lang="en-US" dirty="0"/>
              <a:t>Work with your group to develop an innovative solution for integrating services. </a:t>
            </a:r>
          </a:p>
          <a:p>
            <a:r>
              <a:rPr lang="en-US" dirty="0"/>
              <a:t>You will have____ mins to work on this.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AC0AA7-CFE1-4CC7-BE9E-ACD735542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A070F-DF36-4E9A-8AAA-950A737DB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1B6BF-8D73-482C-802E-A8B7468F3D8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25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CB33-537E-4323-9ECE-757595243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307E5-DCF9-4FA0-A16A-AF09BE6DA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of Spokesperson &amp; Walk us through your process: </a:t>
            </a:r>
          </a:p>
          <a:p>
            <a:pPr lvl="1"/>
            <a:r>
              <a:rPr lang="en-US" dirty="0"/>
              <a:t>What did you decide you wanted to do?</a:t>
            </a:r>
          </a:p>
          <a:p>
            <a:pPr lvl="1"/>
            <a:r>
              <a:rPr lang="en-US" dirty="0"/>
              <a:t>What were your: </a:t>
            </a:r>
          </a:p>
          <a:p>
            <a:pPr lvl="2"/>
            <a:r>
              <a:rPr lang="en-US" dirty="0"/>
              <a:t>Principles/Goals</a:t>
            </a:r>
          </a:p>
          <a:p>
            <a:pPr lvl="2"/>
            <a:r>
              <a:rPr lang="en-US" dirty="0"/>
              <a:t>Opportunities/Roles</a:t>
            </a:r>
          </a:p>
          <a:p>
            <a:pPr lvl="2"/>
            <a:r>
              <a:rPr lang="en-US" dirty="0"/>
              <a:t>Barriers/Challenges</a:t>
            </a:r>
          </a:p>
          <a:p>
            <a:pPr lvl="2"/>
            <a:r>
              <a:rPr lang="en-US" dirty="0"/>
              <a:t>Models/Solutions</a:t>
            </a:r>
          </a:p>
          <a:p>
            <a:pPr lvl="3"/>
            <a:r>
              <a:rPr lang="en-US" dirty="0"/>
              <a:t>What are the steps needed to implement?</a:t>
            </a:r>
          </a:p>
          <a:p>
            <a:pPr lvl="4"/>
            <a:r>
              <a:rPr lang="en-US" dirty="0"/>
              <a:t>E.g. projection; budget request; hiring; policy</a:t>
            </a:r>
          </a:p>
          <a:p>
            <a:pPr lvl="3"/>
            <a:r>
              <a:rPr lang="en-US" dirty="0"/>
              <a:t>What were the elements of design/intent to address challenges?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DD5E3-276E-4B4A-936E-242FB8DFF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2813D-01A0-4E43-AFD5-C97DE08C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1B6BF-8D73-482C-802E-A8B7468F3D8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86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6EEE2F9-9F74-4DFD-8EAE-0D73E84E6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Lessons: The making of a movement….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8C573-A5F0-4013-A5BD-52BABC795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F58D1-83F0-41EA-A171-E18C15EA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36</a:t>
            </a:fld>
            <a:endParaRPr lang="en-US"/>
          </a:p>
        </p:txBody>
      </p:sp>
      <p:pic>
        <p:nvPicPr>
          <p:cNvPr id="15" name="Online Media 14">
            <a:hlinkClick r:id="" action="ppaction://media"/>
            <a:extLst>
              <a:ext uri="{FF2B5EF4-FFF2-40B4-BE49-F238E27FC236}">
                <a16:creationId xmlns:a16="http://schemas.microsoft.com/office/drawing/2014/main" id="{E418209E-0F10-44FE-AF07-80BB9EB8FC0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497204"/>
            <a:ext cx="9146232" cy="514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684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6C4EF-7253-444E-9BDB-6573BFB27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7B046-5B22-4FAB-A2B7-97411257B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Charmaine to draft…..</a:t>
            </a:r>
          </a:p>
        </p:txBody>
      </p:sp>
    </p:spTree>
    <p:extLst>
      <p:ext uri="{BB962C8B-B14F-4D97-AF65-F5344CB8AC3E}">
        <p14:creationId xmlns:p14="http://schemas.microsoft.com/office/powerpoint/2010/main" val="2985290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788F-FFCC-415B-98CE-449FF60B9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01277"/>
            <a:ext cx="7886700" cy="994172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37905-E247-4B76-AD47-F384F920E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56282"/>
            <a:ext cx="7886700" cy="31605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At the end of this session, participants will be able to: </a:t>
            </a:r>
          </a:p>
          <a:p>
            <a:pPr marL="0" indent="0">
              <a:buNone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Describe the characteristics of an Integrated Behavioral Health Model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List opportunities within their settings to design an Integrated Behavioral Health Model and integrate behavioral health services. 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Identify specific interventions to target the health disparities in your setting</a:t>
            </a:r>
          </a:p>
        </p:txBody>
      </p:sp>
    </p:spTree>
    <p:extLst>
      <p:ext uri="{BB962C8B-B14F-4D97-AF65-F5344CB8AC3E}">
        <p14:creationId xmlns:p14="http://schemas.microsoft.com/office/powerpoint/2010/main" val="67749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A3B25AB-02FF-4633-90C9-898AD2C18CC3}"/>
              </a:ext>
            </a:extLst>
          </p:cNvPr>
          <p:cNvSpPr txBox="1"/>
          <p:nvPr/>
        </p:nvSpPr>
        <p:spPr>
          <a:xfrm>
            <a:off x="457200" y="4995338"/>
            <a:ext cx="8576268" cy="14157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David Hindman PhD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ABFBEE-4A03-4093-A22F-BBD7D3A5F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know your presenters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FD00C8-2129-453C-86C1-6BF9DF6BF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170" y="4707182"/>
            <a:ext cx="1494062" cy="19920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7727DA-3C70-4640-8C14-0EBEEA316A7E}"/>
              </a:ext>
            </a:extLst>
          </p:cNvPr>
          <p:cNvSpPr txBox="1"/>
          <p:nvPr/>
        </p:nvSpPr>
        <p:spPr>
          <a:xfrm>
            <a:off x="457200" y="1518377"/>
            <a:ext cx="8576268" cy="14157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Charmaine Dorsey LCSW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FBBBDB-53EF-46AA-BECA-8F11EE53496C}"/>
              </a:ext>
            </a:extLst>
          </p:cNvPr>
          <p:cNvSpPr txBox="1"/>
          <p:nvPr/>
        </p:nvSpPr>
        <p:spPr>
          <a:xfrm>
            <a:off x="457200" y="3180689"/>
            <a:ext cx="8576268" cy="14157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/>
              <a:t>Christopher Benitez MD</a:t>
            </a:r>
          </a:p>
          <a:p>
            <a:pPr algn="r"/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EE5FF2B-FEB5-4EB4-A481-3B7465158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79"/>
          <a:stretch/>
        </p:blipFill>
        <p:spPr>
          <a:xfrm>
            <a:off x="7283171" y="906852"/>
            <a:ext cx="1494062" cy="216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00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6A82-6F82-4A7C-AE51-3050A188E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594" y="992157"/>
            <a:ext cx="6400800" cy="1130300"/>
          </a:xfrm>
        </p:spPr>
        <p:txBody>
          <a:bodyPr/>
          <a:lstStyle/>
          <a:p>
            <a:r>
              <a:rPr lang="en-US" dirty="0"/>
              <a:t>Getting to know your neighbors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A24AD-26D6-400F-8261-57FCA9303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681" y="2393442"/>
            <a:ext cx="7596638" cy="3288087"/>
          </a:xfrm>
        </p:spPr>
        <p:txBody>
          <a:bodyPr>
            <a:normAutofit/>
          </a:bodyPr>
          <a:lstStyle/>
          <a:p>
            <a:pPr marL="171450" lvl="1" indent="0">
              <a:buNone/>
            </a:pPr>
            <a:r>
              <a:rPr lang="en-US" sz="2800" b="1" dirty="0"/>
              <a:t>Question 1: IN WHAT SETTING DO YOU WORK? </a:t>
            </a:r>
          </a:p>
          <a:p>
            <a:pPr marL="600075" lvl="2" indent="-257175">
              <a:buFont typeface="+mj-lt"/>
              <a:buAutoNum type="alphaLcParenR"/>
            </a:pPr>
            <a:r>
              <a:rPr lang="en-US" sz="2800" dirty="0"/>
              <a:t>Public sector/Public Clinic/Safety Net</a:t>
            </a:r>
          </a:p>
          <a:p>
            <a:pPr marL="600075" lvl="2" indent="-257175">
              <a:buFont typeface="+mj-lt"/>
              <a:buAutoNum type="alphaLcParenR"/>
            </a:pPr>
            <a:r>
              <a:rPr lang="en-US" sz="2800" dirty="0"/>
              <a:t>Private sector/Private Clinic</a:t>
            </a:r>
          </a:p>
          <a:p>
            <a:pPr marL="600075" lvl="2" indent="-257175">
              <a:buFont typeface="+mj-lt"/>
              <a:buAutoNum type="alphaLcParenR"/>
            </a:pPr>
            <a:r>
              <a:rPr lang="en-US" sz="2800" dirty="0"/>
              <a:t>Federally Qualified Health Center (FQHC)</a:t>
            </a:r>
          </a:p>
          <a:p>
            <a:pPr marL="600075" lvl="2" indent="-257175">
              <a:buFont typeface="+mj-lt"/>
              <a:buAutoNum type="alphaLcParenR"/>
            </a:pPr>
            <a:r>
              <a:rPr lang="en-US" sz="2800" dirty="0"/>
              <a:t>None of the above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62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6A82-6F82-4A7C-AE51-3050A188E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594" y="992157"/>
            <a:ext cx="6400800" cy="1130300"/>
          </a:xfrm>
        </p:spPr>
        <p:txBody>
          <a:bodyPr/>
          <a:lstStyle/>
          <a:p>
            <a:r>
              <a:rPr lang="en-US" dirty="0"/>
              <a:t>Getting to know your neighbors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A24AD-26D6-400F-8261-57FCA9303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17" y="2122456"/>
            <a:ext cx="7596638" cy="3483635"/>
          </a:xfrm>
        </p:spPr>
        <p:txBody>
          <a:bodyPr>
            <a:normAutofit/>
          </a:bodyPr>
          <a:lstStyle/>
          <a:p>
            <a:pPr marL="171450" lvl="1" indent="0">
              <a:buNone/>
            </a:pPr>
            <a:r>
              <a:rPr lang="en-US" sz="2800" b="1" dirty="0"/>
              <a:t>Question 2: What is Your Professional Role? </a:t>
            </a:r>
          </a:p>
          <a:p>
            <a:pPr marL="600075" lvl="2" indent="-257175">
              <a:buFont typeface="+mj-lt"/>
              <a:buAutoNum type="alphaLcParenR"/>
            </a:pPr>
            <a:r>
              <a:rPr lang="en-US" sz="2800" dirty="0"/>
              <a:t>Primary care provider</a:t>
            </a:r>
          </a:p>
          <a:p>
            <a:pPr marL="600075" lvl="2" indent="-257175">
              <a:buFont typeface="+mj-lt"/>
              <a:buAutoNum type="alphaLcParenR"/>
            </a:pPr>
            <a:r>
              <a:rPr lang="en-US" sz="2800" dirty="0"/>
              <a:t>Mental Health Provider</a:t>
            </a:r>
          </a:p>
          <a:p>
            <a:pPr marL="600075" lvl="2" indent="-257175">
              <a:buFont typeface="+mj-lt"/>
              <a:buAutoNum type="alphaLcParenR"/>
            </a:pPr>
            <a:r>
              <a:rPr lang="en-US" sz="2800" dirty="0"/>
              <a:t>Substance Abuse Provider</a:t>
            </a:r>
          </a:p>
          <a:p>
            <a:pPr marL="600075" lvl="2" indent="-257175">
              <a:buFont typeface="+mj-lt"/>
              <a:buAutoNum type="alphaLcParenR"/>
            </a:pPr>
            <a:r>
              <a:rPr lang="en-US" sz="2800" dirty="0"/>
              <a:t>None of the above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26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6A82-6F82-4A7C-AE51-3050A188E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594" y="992157"/>
            <a:ext cx="6400800" cy="1130300"/>
          </a:xfrm>
        </p:spPr>
        <p:txBody>
          <a:bodyPr/>
          <a:lstStyle/>
          <a:p>
            <a:r>
              <a:rPr lang="en-US" dirty="0"/>
              <a:t>Getting to know your neighbors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A24AD-26D6-400F-8261-57FCA9303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2122456"/>
            <a:ext cx="7767376" cy="3483635"/>
          </a:xfrm>
        </p:spPr>
        <p:txBody>
          <a:bodyPr>
            <a:normAutofit/>
          </a:bodyPr>
          <a:lstStyle/>
          <a:p>
            <a:pPr marL="171450" lvl="1" indent="0">
              <a:buNone/>
            </a:pPr>
            <a:r>
              <a:rPr lang="en-US" sz="2100" b="1" dirty="0"/>
              <a:t>Question 3: How many times in the past 30-days have you worked with someone in a different role/field of health care? </a:t>
            </a:r>
          </a:p>
          <a:p>
            <a:pPr marL="1028700" lvl="2" indent="-342900">
              <a:buFont typeface="+mj-lt"/>
              <a:buAutoNum type="alphaLcParenR"/>
            </a:pPr>
            <a:r>
              <a:rPr lang="en-US" sz="2100" dirty="0"/>
              <a:t>0</a:t>
            </a:r>
          </a:p>
          <a:p>
            <a:pPr marL="1028700" lvl="2" indent="-342900">
              <a:buFont typeface="+mj-lt"/>
              <a:buAutoNum type="alphaLcParenR"/>
            </a:pPr>
            <a:r>
              <a:rPr lang="en-US" sz="2100" dirty="0"/>
              <a:t>1-5</a:t>
            </a:r>
          </a:p>
          <a:p>
            <a:pPr marL="1028700" lvl="2" indent="-342900">
              <a:buFont typeface="+mj-lt"/>
              <a:buAutoNum type="alphaLcParenR"/>
            </a:pPr>
            <a:r>
              <a:rPr lang="en-US" sz="2100" dirty="0"/>
              <a:t>6-10</a:t>
            </a:r>
          </a:p>
          <a:p>
            <a:pPr marL="1028700" lvl="2" indent="-342900">
              <a:buFont typeface="+mj-lt"/>
              <a:buAutoNum type="alphaLcParenR"/>
            </a:pPr>
            <a:r>
              <a:rPr lang="en-US" sz="2100" dirty="0"/>
              <a:t>11-20</a:t>
            </a:r>
          </a:p>
          <a:p>
            <a:pPr marL="1028700" lvl="2" indent="-342900">
              <a:buFont typeface="+mj-lt"/>
              <a:buAutoNum type="alphaLcParenR"/>
            </a:pPr>
            <a:r>
              <a:rPr lang="en-US" sz="2100" dirty="0"/>
              <a:t>20+</a:t>
            </a:r>
          </a:p>
        </p:txBody>
      </p:sp>
    </p:spTree>
    <p:extLst>
      <p:ext uri="{BB962C8B-B14F-4D97-AF65-F5344CB8AC3E}">
        <p14:creationId xmlns:p14="http://schemas.microsoft.com/office/powerpoint/2010/main" val="1600916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BCE63-BD37-42AC-9EB3-192BD0F67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know your neighbors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9F00B-78FB-44A6-915D-0BB301278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What are you hoping to get out of being here? </a:t>
            </a:r>
          </a:p>
          <a:p>
            <a:pPr marL="0" indent="0">
              <a:buNone/>
            </a:pPr>
            <a:r>
              <a:rPr lang="en-US" sz="2100" dirty="0"/>
              <a:t> </a:t>
            </a:r>
          </a:p>
          <a:p>
            <a:r>
              <a:rPr lang="en-US" sz="2100" dirty="0"/>
              <a:t>What does integration mean to you? </a:t>
            </a:r>
          </a:p>
          <a:p>
            <a:pPr marL="0" indent="0">
              <a:buNone/>
            </a:pPr>
            <a:r>
              <a:rPr lang="en-US" sz="2100" dirty="0"/>
              <a:t> </a:t>
            </a:r>
          </a:p>
          <a:p>
            <a:r>
              <a:rPr lang="en-US" sz="2100" dirty="0"/>
              <a:t>How does integration of services happen in your setting?</a:t>
            </a:r>
          </a:p>
        </p:txBody>
      </p:sp>
    </p:spTree>
    <p:extLst>
      <p:ext uri="{BB962C8B-B14F-4D97-AF65-F5344CB8AC3E}">
        <p14:creationId xmlns:p14="http://schemas.microsoft.com/office/powerpoint/2010/main" val="2635227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43521</TotalTime>
  <Words>2027</Words>
  <Application>Microsoft Office PowerPoint</Application>
  <PresentationFormat>On-screen Show (4:3)</PresentationFormat>
  <Paragraphs>271</Paragraphs>
  <Slides>38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ＭＳ Ｐゴシック</vt:lpstr>
      <vt:lpstr>Arial</vt:lpstr>
      <vt:lpstr>Calibri</vt:lpstr>
      <vt:lpstr>Lucida Grande</vt:lpstr>
      <vt:lpstr>Office Theme</vt:lpstr>
      <vt:lpstr>Integrating Behavioral Health Services in Primary Care:  A workshop on how to influence and change your part of the world for good.</vt:lpstr>
      <vt:lpstr>Financial Disclosures</vt:lpstr>
      <vt:lpstr>Warning!</vt:lpstr>
      <vt:lpstr>Objectives</vt:lpstr>
      <vt:lpstr>Getting to know your presenters</vt:lpstr>
      <vt:lpstr>Getting to know your neighbors</vt:lpstr>
      <vt:lpstr>Getting to know your neighbors</vt:lpstr>
      <vt:lpstr>Getting to know your neighbors</vt:lpstr>
      <vt:lpstr>Getting to know your neighbors</vt:lpstr>
      <vt:lpstr>SAMHSA Models of  Integrating Behavioral Health Services  for Adults  </vt:lpstr>
      <vt:lpstr>PowerPoint Presentation</vt:lpstr>
      <vt:lpstr>Integration of Behavioral Services in the  LA County Health Agency:  Current State</vt:lpstr>
      <vt:lpstr>http://healthagency.lacounty.gov/</vt:lpstr>
      <vt:lpstr>PowerPoint Presentation</vt:lpstr>
      <vt:lpstr>Health Plan Behavioral Health Options</vt:lpstr>
      <vt:lpstr>PowerPoint Presentation</vt:lpstr>
      <vt:lpstr>Integration of Behavioral Services in the  LA County Health Agency:  What is the problem unintegrated Services?</vt:lpstr>
      <vt:lpstr>The Pain/Problem Integrated Behavioral Health Services Addresses</vt:lpstr>
      <vt:lpstr>Usual Referral Process-LA County Department of Health Services</vt:lpstr>
      <vt:lpstr>Current Behavioral Health Referral Pathways in LAC DHS</vt:lpstr>
      <vt:lpstr>PowerPoint Presentation</vt:lpstr>
      <vt:lpstr>Integration of Services in the LA County Health Agency:</vt:lpstr>
      <vt:lpstr>Integration of Behavioral Services in the  LA County Health Agency:  Future State</vt:lpstr>
      <vt:lpstr>Operationalization of Integrated Behavioral Health Services</vt:lpstr>
      <vt:lpstr>PowerPoint Presentation</vt:lpstr>
      <vt:lpstr>PowerPoint Presentation</vt:lpstr>
      <vt:lpstr>Workshop:  Time to Develop your own Integration Solutions</vt:lpstr>
      <vt:lpstr>Workshop: Time to Develop your own Integration Solutions</vt:lpstr>
      <vt:lpstr>Step 1: Form a workgroup of 3-5 people.</vt:lpstr>
      <vt:lpstr>Step 2: What do you want to do? </vt:lpstr>
      <vt:lpstr>Step 3: What are the principles you want to establish in approaching your problem? </vt:lpstr>
      <vt:lpstr>Step 4: What are the opportunities that you want to seize? Who are the persons/roles that the need to be considered and included? </vt:lpstr>
      <vt:lpstr>Step 5: What are the Barriers and Challenges that you expect to face or must overcome? </vt:lpstr>
      <vt:lpstr>Step 6: Make Models for potential solutions to the problem that you want to address. </vt:lpstr>
      <vt:lpstr>It’s GO TIME!</vt:lpstr>
      <vt:lpstr>Report Out</vt:lpstr>
      <vt:lpstr>Leadership Lessons: The making of a movement….</vt:lpstr>
      <vt:lpstr>Wrap-up</vt:lpstr>
    </vt:vector>
  </TitlesOfParts>
  <Company>Department of Public Health SAPC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Mildred Reyes</dc:creator>
  <cp:lastModifiedBy>David Hindman PhD</cp:lastModifiedBy>
  <cp:revision>555</cp:revision>
  <cp:lastPrinted>2017-08-02T19:39:22Z</cp:lastPrinted>
  <dcterms:created xsi:type="dcterms:W3CDTF">2016-03-23T22:53:42Z</dcterms:created>
  <dcterms:modified xsi:type="dcterms:W3CDTF">2018-10-10T01:32:40Z</dcterms:modified>
</cp:coreProperties>
</file>